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</p:sldMasterIdLst>
  <p:notesMasterIdLst>
    <p:notesMasterId r:id="rId38"/>
  </p:notesMasterIdLst>
  <p:sldIdLst>
    <p:sldId id="706" r:id="rId3"/>
    <p:sldId id="744" r:id="rId4"/>
    <p:sldId id="742" r:id="rId5"/>
    <p:sldId id="740" r:id="rId6"/>
    <p:sldId id="741" r:id="rId7"/>
    <p:sldId id="830" r:id="rId8"/>
    <p:sldId id="861" r:id="rId9"/>
    <p:sldId id="862" r:id="rId10"/>
    <p:sldId id="832" r:id="rId11"/>
    <p:sldId id="771" r:id="rId12"/>
    <p:sldId id="850" r:id="rId13"/>
    <p:sldId id="759" r:id="rId14"/>
    <p:sldId id="757" r:id="rId15"/>
    <p:sldId id="758" r:id="rId16"/>
    <p:sldId id="760" r:id="rId17"/>
    <p:sldId id="761" r:id="rId18"/>
    <p:sldId id="863" r:id="rId19"/>
    <p:sldId id="869" r:id="rId20"/>
    <p:sldId id="870" r:id="rId21"/>
    <p:sldId id="871" r:id="rId22"/>
    <p:sldId id="872" r:id="rId23"/>
    <p:sldId id="873" r:id="rId24"/>
    <p:sldId id="867" r:id="rId25"/>
    <p:sldId id="868" r:id="rId26"/>
    <p:sldId id="770" r:id="rId27"/>
    <p:sldId id="874" r:id="rId28"/>
    <p:sldId id="875" r:id="rId29"/>
    <p:sldId id="876" r:id="rId30"/>
    <p:sldId id="883" r:id="rId31"/>
    <p:sldId id="877" r:id="rId32"/>
    <p:sldId id="878" r:id="rId33"/>
    <p:sldId id="879" r:id="rId34"/>
    <p:sldId id="881" r:id="rId35"/>
    <p:sldId id="882" r:id="rId36"/>
    <p:sldId id="880" r:id="rId37"/>
  </p:sldIdLst>
  <p:sldSz cx="9144000" cy="5143500" type="screen16x9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D91"/>
    <a:srgbClr val="E7E7E9"/>
    <a:srgbClr val="00AEEF"/>
    <a:srgbClr val="953B84"/>
    <a:srgbClr val="C6426B"/>
    <a:srgbClr val="8DC63F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סגנון בהיר 1 - הדגשה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סגנון כהה 2 - הדגשה 1/הדגשה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3" autoAdjust="0"/>
    <p:restoredTop sz="94438" autoAdjust="0"/>
  </p:normalViewPr>
  <p:slideViewPr>
    <p:cSldViewPr>
      <p:cViewPr varScale="1">
        <p:scale>
          <a:sx n="134" d="100"/>
          <a:sy n="134" d="100"/>
        </p:scale>
        <p:origin x="138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6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n-fs01\Gn\Common\&#1492;&#1505;&#1493;&#1499;&#1504;&#1493;&#1514;%20&#1500;&#1506;&#1505;&#1511;&#1497;&#1501;%20&#1511;&#1496;&#1504;&#1497;&#1501;%20&#1493;&#1489;&#1497;&#1504;&#1493;&#1504;&#1497;&#1497;&#1501;\&#1502;&#1488;&#1511;&#1512;&#1493;\&#1502;&#1495;&#1511;&#1512;&#1497;&#1501;%20&#1505;&#1511;&#1512;&#1497;&#1501;%20&#1493;&#1491;&#1493;&#1495;&#1493;&#1514;%20-%20&#1497;&#1513;&#1512;&#1488;&#1500;\&#1495;&#1493;&#1489;&#1512;&#1514;%20&#1506;&#1500;%20&#1502;&#1510;&#1489;%20&#1492;&#1506;&#1505;&#1511;&#1497;&#1501;%20&#1492;&#1511;&#1496;&#1504;&#1497;&#1501;%20&#1493;&#1492;&#1489;&#1497;&#1504;&#1493;&#1504;&#1497;&#1497;&#1501;\&#1491;&#1493;&#1495;%20&#1502;&#1510;&#1489;%20&#1492;&#1506;&#1505;&#1511;&#1497;&#1501;%202019-20\&#1504;&#1514;&#1493;&#1504;&#1497;&#1501;%20&#1502;&#1492;&#1500;&#1502;'&#1505;%20&#1491;&#1510;&#1502;&#1489;&#1512;%202019\&#1506;&#1505;&#1511;&#1497;&#1501;_&#1502;&#1513;&#1512;&#1493;&#1514;%20&#1513;&#1499;&#1497;&#1512;_&#1502;&#1495;&#1494;&#1493;&#1512;%20&#1491;&#1493;&#1495;%202014-2018%20&#1506;&#1500;%20&#1508;&#1497;%20&#1505;&#1493;&#1490;%20&#1506;&#1505;&#1511;_&#1495;&#1497;&#1505;&#1497;&#1493;&#1503;_28Nov_083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gn-fs01\Gn\Common\&#1492;&#1505;&#1493;&#1499;&#1504;&#1493;&#1514;%20&#1500;&#1506;&#1505;&#1511;&#1497;&#1501;%20&#1511;&#1496;&#1504;&#1497;&#1501;%20&#1493;&#1489;&#1497;&#1504;&#1493;&#1504;&#1497;&#1497;&#1501;\&#1502;&#1497;&#1502;&#1493;&#1503;\&#1506;&#1489;&#1493;&#1491;&#1493;&#1514;%20&#1502;&#1511;&#1512;&#1493;\&#1506;&#1493;&#1514;&#1511;%20&#1513;&#1500;%20Copy%20of%20&#1510;&#1502;&#1497;&#1495;&#1492;%20&#1489;&#1514;&#1493;&#1510;&#1512;%20&#1493;&#1502;&#1497;&#1502;&#1493;&#1503;%202019-201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amarmg\Downloads\data%20-%202020-02-09T084800%20(&#1504;&#1513;&#1502;&#1512;%20&#1488;&#1493;&#1496;&#1493;&#1502;&#1496;&#1497;&#1514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gn-fs01\Gn\Common\&#1492;&#1505;&#1493;&#1499;&#1504;&#1493;&#1514;%20&#1500;&#1506;&#1505;&#1511;&#1497;&#1501;%20&#1511;&#1496;&#1504;&#1497;&#1501;%20&#1493;&#1489;&#1497;&#1504;&#1493;&#1504;&#1497;&#1497;&#1501;\&#1502;&#1488;&#1511;&#1512;&#1493;\&#1502;&#1495;&#1511;&#1512;&#1497;&#1501;%20&#1505;&#1511;&#1512;&#1497;&#1501;%20&#1493;&#1491;&#1493;&#1495;&#1493;&#1514;%20-%20&#1497;&#1513;&#1512;&#1488;&#1500;\&#1495;&#1493;&#1489;&#1512;&#1514;%20&#1506;&#1500;%20&#1502;&#1510;&#1489;%20&#1492;&#1506;&#1505;&#1511;&#1497;&#1501;%20&#1492;&#1511;&#1496;&#1504;&#1497;&#1501;%20&#1493;&#1492;&#1489;&#1497;&#1504;&#1493;&#1504;&#1497;&#1497;&#1501;\&#1491;&#1493;&#1495;%20&#1502;&#1510;&#1489;%20&#1492;&#1506;&#1505;&#1511;&#1497;&#1501;%202019-20\&#1504;&#1514;&#1493;&#1504;&#1497;&#1501;%20&#1502;&#1492;&#1500;&#1502;'&#1505;%20&#1491;&#1510;&#1502;&#1489;&#1512;%202019\&#1506;&#1497;&#1489;&#1493;&#1491;%20&#1506;&#1489;&#1493;&#1512;%20&#1505;&#1493;&#1499;&#1504;&#1493;&#1514;%20&#1500;&#1506;&#1505;&#1511;&#1497;&#1501;%20&#1511;&#1496;&#1504;&#1497;&#1501;%20&#1493;&#1489;&#1497;&#1504;&#1493;&#1504;&#1497;&#1497;&#1501;%20&#1502;&#1505;&#1511;&#1512;%20&#1506;&#1504;&#1508;&#1497;%20&#1499;&#1500;&#1499;&#1500;&#1492;%202016_28Nov_0850%20-%20&#1502;&#1506;&#1493;&#1489;&#1491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amarmg\AppData\Local\Microsoft\Windows\INetCache\Content.Outlook\449O16YE\&#1492;&#1491;&#1512;&#1499;&#1493;&#1514;%20&#1493;&#1511;&#1493;&#1512;&#1505;&#1497;&#1501;%20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inav.ADALYA03\AppData\Local\Microsoft\Windows\Temporary%20Internet%20Files\Content.Outlook\D9TKPPHP\&#1505;&#1511;&#1512;%20&#1488;&#1513;&#1512;&#1488;&#1497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amarmg\Downloads\d100%20(15)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tamarmg\Downloads\d100%20(15)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8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666435185185181E-2"/>
          <c:y val="7.728638945281581E-2"/>
          <c:w val="0.88799577824686149"/>
          <c:h val="0.84049296454983258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AC1-4700-81C2-24FD1671FF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AC1-4700-81C2-24FD1671FF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AC1-4700-81C2-24FD1671FF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AC1-4700-81C2-24FD1671FF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AC1-4700-81C2-24FD1671FF99}"/>
              </c:ext>
            </c:extLst>
          </c:dPt>
          <c:dLbls>
            <c:dLbl>
              <c:idx val="0"/>
              <c:layout>
                <c:manualLayout>
                  <c:x val="-0.29210138888888887"/>
                  <c:y val="-0.12723285322359396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AC1-4700-81C2-24FD1671FF99}"/>
                </c:ext>
              </c:extLst>
            </c:dLbl>
            <c:dLbl>
              <c:idx val="1"/>
              <c:layout>
                <c:manualLayout>
                  <c:x val="-7.4260754652991775E-3"/>
                  <c:y val="4.984349565024175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AC1-4700-81C2-24FD1671FF99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AC1-4700-81C2-24FD1671FF99}"/>
                </c:ext>
              </c:extLst>
            </c:dLbl>
            <c:dLbl>
              <c:idx val="3"/>
              <c:layout>
                <c:manualLayout>
                  <c:x val="1.4852150930598218E-2"/>
                  <c:y val="-1.533646020007438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AC1-4700-81C2-24FD1671FF99}"/>
                </c:ext>
              </c:extLst>
            </c:dLbl>
            <c:dLbl>
              <c:idx val="4"/>
              <c:layout>
                <c:manualLayout>
                  <c:x val="2.0421707529572737E-2"/>
                  <c:y val="6.901407090033474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AC1-4700-81C2-24FD1671FF9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עיבוד!$F$7:$F$11</c:f>
              <c:strCache>
                <c:ptCount val="5"/>
                <c:pt idx="0">
                  <c:v>עצמאים</c:v>
                </c:pt>
                <c:pt idx="1">
                  <c:v>זעירים</c:v>
                </c:pt>
                <c:pt idx="2">
                  <c:v>קטנים</c:v>
                </c:pt>
                <c:pt idx="3">
                  <c:v>בינוניים</c:v>
                </c:pt>
                <c:pt idx="4">
                  <c:v>גדולים</c:v>
                </c:pt>
              </c:strCache>
            </c:strRef>
          </c:cat>
          <c:val>
            <c:numRef>
              <c:f>עיבוד!$G$7:$G$11</c:f>
              <c:numCache>
                <c:formatCode>General</c:formatCode>
                <c:ptCount val="5"/>
                <c:pt idx="0">
                  <c:v>297688</c:v>
                </c:pt>
                <c:pt idx="1">
                  <c:v>189141</c:v>
                </c:pt>
                <c:pt idx="2">
                  <c:v>66363</c:v>
                </c:pt>
                <c:pt idx="3">
                  <c:v>17513</c:v>
                </c:pt>
                <c:pt idx="4">
                  <c:v>3150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C1-4700-81C2-24FD1671FF9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9745185007933589E-2"/>
          <c:w val="0.41716383364811316"/>
          <c:h val="0.90050962998413286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גיליון1!$H$20</c:f>
              <c:strCache>
                <c:ptCount val="1"/>
                <c:pt idx="0">
                  <c:v>מנהל הקרן</c:v>
                </c:pt>
              </c:strCache>
            </c:strRef>
          </c:tx>
          <c:spPr>
            <a:solidFill>
              <a:srgbClr val="00AEE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גיליון1!$I$20</c:f>
              <c:numCache>
                <c:formatCode>0.0%</c:formatCode>
                <c:ptCount val="1"/>
                <c:pt idx="0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0-41BF-9E74-AFFAB9BE3788}"/>
            </c:ext>
          </c:extLst>
        </c:ser>
        <c:ser>
          <c:idx val="1"/>
          <c:order val="1"/>
          <c:tx>
            <c:strRef>
              <c:f>גיליון1!$H$19</c:f>
              <c:strCache>
                <c:ptCount val="1"/>
                <c:pt idx="0">
                  <c:v>ממשלה</c:v>
                </c:pt>
              </c:strCache>
            </c:strRef>
          </c:tx>
          <c:spPr>
            <a:solidFill>
              <a:srgbClr val="A94D9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גיליון1!$I$19</c:f>
              <c:numCache>
                <c:formatCode>0.0%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10-41BF-9E74-AFFAB9BE3788}"/>
            </c:ext>
          </c:extLst>
        </c:ser>
        <c:ser>
          <c:idx val="0"/>
          <c:order val="2"/>
          <c:tx>
            <c:strRef>
              <c:f>גיליון1!$H$18</c:f>
              <c:strCache>
                <c:ptCount val="1"/>
                <c:pt idx="0">
                  <c:v>מוסדיים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גיליון1!$I$18</c:f>
              <c:numCache>
                <c:formatCode>0.0%</c:formatCode>
                <c:ptCount val="1"/>
                <c:pt idx="0">
                  <c:v>0.73499999999999999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10-41BF-9E74-AFFAB9BE37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17151232"/>
        <c:axId val="117152768"/>
      </c:barChart>
      <c:catAx>
        <c:axId val="117151232"/>
        <c:scaling>
          <c:orientation val="maxMin"/>
        </c:scaling>
        <c:delete val="1"/>
        <c:axPos val="b"/>
        <c:majorTickMark val="none"/>
        <c:minorTickMark val="none"/>
        <c:tickLblPos val="nextTo"/>
        <c:crossAx val="117152768"/>
        <c:crosses val="autoZero"/>
        <c:auto val="1"/>
        <c:lblAlgn val="ctr"/>
        <c:lblOffset val="100"/>
        <c:noMultiLvlLbl val="0"/>
      </c:catAx>
      <c:valAx>
        <c:axId val="117152768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1715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162265144034494"/>
          <c:y val="0.49415509875553143"/>
          <c:w val="0.41822947345473144"/>
          <c:h val="0.50110525941088524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344811753902664E-2"/>
          <c:y val="7.5565843621399162E-2"/>
          <c:w val="0.87208448117539017"/>
          <c:h val="0.84015775034293549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B3D-49E9-B001-AEE0382209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B3D-49E9-B001-AEE0382209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B3D-49E9-B001-AEE0382209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B3D-49E9-B001-AEE0382209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B3D-49E9-B001-AEE0382209F9}"/>
              </c:ext>
            </c:extLst>
          </c:dPt>
          <c:dLbls>
            <c:dLbl>
              <c:idx val="0"/>
              <c:layout>
                <c:manualLayout>
                  <c:x val="0.16910009182736455"/>
                  <c:y val="-0.10017146776406036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3D-49E9-B001-AEE0382209F9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B3D-49E9-B001-AEE0382209F9}"/>
                </c:ext>
              </c:extLst>
            </c:dLbl>
            <c:dLbl>
              <c:idx val="2"/>
              <c:layout>
                <c:manualLayout>
                  <c:x val="9.9127640036730844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3D-49E9-B001-AEE0382209F9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B3D-49E9-B001-AEE0382209F9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B3D-49E9-B001-AEE0382209F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גיליון1!$E$4:$E$8</c:f>
              <c:strCache>
                <c:ptCount val="5"/>
                <c:pt idx="0">
                  <c:v>עצמאים</c:v>
                </c:pt>
                <c:pt idx="1">
                  <c:v>זעירים</c:v>
                </c:pt>
                <c:pt idx="2">
                  <c:v>קטנים</c:v>
                </c:pt>
                <c:pt idx="3">
                  <c:v>בינוניים</c:v>
                </c:pt>
                <c:pt idx="4">
                  <c:v>גדולים</c:v>
                </c:pt>
              </c:strCache>
            </c:strRef>
          </c:cat>
          <c:val>
            <c:numRef>
              <c:f>גיליון1!$F$4:$F$8</c:f>
              <c:numCache>
                <c:formatCode>#,##0</c:formatCode>
                <c:ptCount val="5"/>
                <c:pt idx="0">
                  <c:v>9090</c:v>
                </c:pt>
                <c:pt idx="1">
                  <c:v>4675</c:v>
                </c:pt>
                <c:pt idx="2">
                  <c:v>3488</c:v>
                </c:pt>
                <c:pt idx="3">
                  <c:v>1990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3D-49E9-B001-AEE0382209F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 - 2020-02-09T084800 (נשמר אוטומטית).xlsx]גיליון1!PivotTable1</c:name>
    <c:fmtId val="9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view3D>
      <c:rotX val="60"/>
      <c:rotY val="2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819288699302025E-2"/>
          <c:y val="9.980888875595019E-2"/>
          <c:w val="0.81685642987165041"/>
          <c:h val="0.78681535384957224"/>
        </c:manualLayout>
      </c:layout>
      <c:pie3DChart>
        <c:varyColors val="1"/>
        <c:ser>
          <c:idx val="0"/>
          <c:order val="0"/>
          <c:tx>
            <c:strRef>
              <c:f>גיליון1!$B$3</c:f>
              <c:strCache>
                <c:ptCount val="1"/>
                <c:pt idx="0">
                  <c:v>סה"כ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6A2-4955-9E5F-3D7001051E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6A2-4955-9E5F-3D7001051E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6A2-4955-9E5F-3D7001051E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6A2-4955-9E5F-3D7001051E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6A2-4955-9E5F-3D7001051E3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6A2-4955-9E5F-3D7001051E3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6A2-4955-9E5F-3D7001051E32}"/>
                </c:ext>
              </c:extLst>
            </c:dLbl>
            <c:dLbl>
              <c:idx val="3"/>
              <c:layout>
                <c:manualLayout>
                  <c:x val="-3.8761718783383221E-3"/>
                  <c:y val="-4.5788181655029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2021948721204"/>
                      <c:h val="0.22965610658644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6A2-4955-9E5F-3D7001051E32}"/>
                </c:ext>
              </c:extLst>
            </c:dLbl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גיליון1!$A$4:$A$8</c:f>
              <c:strCache>
                <c:ptCount val="4"/>
                <c:pt idx="0">
                  <c:v>מסעדות</c:v>
                </c:pt>
                <c:pt idx="1">
                  <c:v>קיוסקים, דוכנים ומזנונים</c:v>
                </c:pt>
                <c:pt idx="2">
                  <c:v>בתי קפה</c:v>
                </c:pt>
                <c:pt idx="3">
                  <c:v>שירותי הגשת משקאות אלכוהוליים</c:v>
                </c:pt>
              </c:strCache>
            </c:strRef>
          </c:cat>
          <c:val>
            <c:numRef>
              <c:f>גיליון1!$B$4:$B$8</c:f>
              <c:numCache>
                <c:formatCode>#,##0</c:formatCode>
                <c:ptCount val="4"/>
                <c:pt idx="0">
                  <c:v>10108</c:v>
                </c:pt>
                <c:pt idx="1">
                  <c:v>5630</c:v>
                </c:pt>
                <c:pt idx="2">
                  <c:v>3013</c:v>
                </c:pt>
                <c:pt idx="3">
                  <c:v>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A2-4955-9E5F-3D7001051E3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 - 2020-02-09T100625.241.csv]גיליון1!PivotTable3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view3D>
      <c:rotX val="60"/>
      <c:rotY val="2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0109198393161E-2"/>
          <c:y val="4.4969237386445003E-2"/>
          <c:w val="0.9237336202410259"/>
          <c:h val="0.8960371083861044"/>
        </c:manualLayout>
      </c:layout>
      <c:pie3DChart>
        <c:varyColors val="1"/>
        <c:ser>
          <c:idx val="0"/>
          <c:order val="0"/>
          <c:tx>
            <c:strRef>
              <c:f>גיליון1!$B$3</c:f>
              <c:strCache>
                <c:ptCount val="1"/>
                <c:pt idx="0">
                  <c:v>סה"כ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303-4D10-85C9-0032625AC1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303-4D10-85C9-0032625AC1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303-4D10-85C9-0032625AC1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303-4D10-85C9-0032625AC1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303-4D10-85C9-0032625AC13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303-4D10-85C9-0032625AC1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303-4D10-85C9-0032625AC1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303-4D10-85C9-0032625AC1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303-4D10-85C9-0032625AC13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303-4D10-85C9-0032625AC13C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גיליון1!$A$4:$A$9</c:f>
              <c:strCache>
                <c:ptCount val="5"/>
                <c:pt idx="0">
                  <c:v>תל אביב והמרכז</c:v>
                </c:pt>
                <c:pt idx="1">
                  <c:v>חיפה-צפון</c:v>
                </c:pt>
                <c:pt idx="2">
                  <c:v>דרום</c:v>
                </c:pt>
                <c:pt idx="3">
                  <c:v>ירושלים</c:v>
                </c:pt>
                <c:pt idx="4">
                  <c:v>יהודה ושומרון</c:v>
                </c:pt>
              </c:strCache>
            </c:strRef>
          </c:cat>
          <c:val>
            <c:numRef>
              <c:f>גיליון1!$B$4:$B$9</c:f>
              <c:numCache>
                <c:formatCode>General</c:formatCode>
                <c:ptCount val="5"/>
                <c:pt idx="0">
                  <c:v>9220</c:v>
                </c:pt>
                <c:pt idx="1">
                  <c:v>5490</c:v>
                </c:pt>
                <c:pt idx="2">
                  <c:v>2306</c:v>
                </c:pt>
                <c:pt idx="3">
                  <c:v>1911</c:v>
                </c:pt>
                <c:pt idx="4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303-4D10-85C9-0032625AC13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עיבוד!$N$167</c:f>
              <c:strCache>
                <c:ptCount val="1"/>
                <c:pt idx="0">
                  <c:v>ענף שירותי אירוח ואוכל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עיבוד!$M$168:$M$172</c:f>
              <c:strCache>
                <c:ptCount val="5"/>
                <c:pt idx="0">
                  <c:v>עצמאים</c:v>
                </c:pt>
                <c:pt idx="1">
                  <c:v>1-4</c:v>
                </c:pt>
                <c:pt idx="2">
                  <c:v>5-19</c:v>
                </c:pt>
                <c:pt idx="3">
                  <c:v>20-99 </c:v>
                </c:pt>
                <c:pt idx="4">
                  <c:v>100+</c:v>
                </c:pt>
              </c:strCache>
            </c:strRef>
          </c:cat>
          <c:val>
            <c:numRef>
              <c:f>עיבוד!$N$168:$N$172</c:f>
              <c:numCache>
                <c:formatCode>_ * #,##0_ ;_ * \-#,##0_ ;_ * "-"??_ ;_ @_ </c:formatCode>
                <c:ptCount val="5"/>
                <c:pt idx="0">
                  <c:v>87251.621872103802</c:v>
                </c:pt>
                <c:pt idx="1">
                  <c:v>104615.84879511531</c:v>
                </c:pt>
                <c:pt idx="2">
                  <c:v>107264.77640631015</c:v>
                </c:pt>
                <c:pt idx="3">
                  <c:v>67842.104537215011</c:v>
                </c:pt>
                <c:pt idx="4">
                  <c:v>74753.73526875893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54-419B-A630-85BBC7FB5FAC}"/>
            </c:ext>
          </c:extLst>
        </c:ser>
        <c:ser>
          <c:idx val="1"/>
          <c:order val="1"/>
          <c:tx>
            <c:strRef>
              <c:f>עיבוד!$O$167</c:f>
              <c:strCache>
                <c:ptCount val="1"/>
                <c:pt idx="0">
                  <c:v>המגזר העסקי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עיבוד!$M$168:$M$172</c:f>
              <c:strCache>
                <c:ptCount val="5"/>
                <c:pt idx="0">
                  <c:v>עצמאים</c:v>
                </c:pt>
                <c:pt idx="1">
                  <c:v>1-4</c:v>
                </c:pt>
                <c:pt idx="2">
                  <c:v>5-19</c:v>
                </c:pt>
                <c:pt idx="3">
                  <c:v>20-99 </c:v>
                </c:pt>
                <c:pt idx="4">
                  <c:v>100+</c:v>
                </c:pt>
              </c:strCache>
            </c:strRef>
          </c:cat>
          <c:val>
            <c:numRef>
              <c:f>עיבוד!$O$168:$O$172</c:f>
              <c:numCache>
                <c:formatCode>_ * #,##0_ ;_ * \-#,##0_ ;_ * "-"??_ ;_ @_ </c:formatCode>
                <c:ptCount val="5"/>
                <c:pt idx="0">
                  <c:v>159760.46605919633</c:v>
                </c:pt>
                <c:pt idx="1">
                  <c:v>204029.25504296928</c:v>
                </c:pt>
                <c:pt idx="2">
                  <c:v>176988.28790590237</c:v>
                </c:pt>
                <c:pt idx="3">
                  <c:v>184070.98185296365</c:v>
                </c:pt>
                <c:pt idx="4">
                  <c:v>239394.80563965035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54-419B-A630-85BBC7FB5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9515776"/>
        <c:axId val="639516104"/>
        <c:axId val="0"/>
      </c:bar3DChart>
      <c:catAx>
        <c:axId val="63951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516104"/>
        <c:crosses val="autoZero"/>
        <c:auto val="1"/>
        <c:lblAlgn val="ctr"/>
        <c:lblOffset val="100"/>
        <c:noMultiLvlLbl val="0"/>
      </c:catAx>
      <c:valAx>
        <c:axId val="639516104"/>
        <c:scaling>
          <c:orientation val="minMax"/>
        </c:scaling>
        <c:delete val="1"/>
        <c:axPos val="l"/>
        <c:numFmt formatCode="_ * #,##0_ ;_ * \-#,##0_ ;_ * &quot;-&quot;??_ ;_ @_ " sourceLinked="1"/>
        <c:majorTickMark val="out"/>
        <c:minorTickMark val="none"/>
        <c:tickLblPos val="nextTo"/>
        <c:crossAx val="63951577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593353038175134E-2"/>
          <c:y val="9.3324696680552058E-2"/>
          <c:w val="0.59708679598148195"/>
          <c:h val="0.8750005309417693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EB9-4BD3-A944-814A2F7F7DD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EB9-4BD3-A944-814A2F7F7DD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EB9-4BD3-A944-814A2F7F7DD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EB9-4BD3-A944-814A2F7F7DD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EB9-4BD3-A944-814A2F7F7D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גיליון1!$E$5:$E$9</c:f>
              <c:strCache>
                <c:ptCount val="5"/>
                <c:pt idx="0">
                  <c:v>יוזמים עסק</c:v>
                </c:pt>
                <c:pt idx="1">
                  <c:v>שיווק ומכירות (דיגיטלי וכללי)</c:v>
                </c:pt>
                <c:pt idx="2">
                  <c:v>ניהול עסק</c:v>
                </c:pt>
                <c:pt idx="3">
                  <c:v>סחר בינלאומי</c:v>
                </c:pt>
                <c:pt idx="4">
                  <c:v>ניהול משאבי אנוש, שירות, מערכות מידע, תפעול ולוגיסטיקה </c:v>
                </c:pt>
              </c:strCache>
            </c:strRef>
          </c:cat>
          <c:val>
            <c:numRef>
              <c:f>גיליון1!$F$5:$F$9</c:f>
              <c:numCache>
                <c:formatCode>0.0%</c:formatCode>
                <c:ptCount val="5"/>
                <c:pt idx="0">
                  <c:v>0.49659999999999999</c:v>
                </c:pt>
                <c:pt idx="1">
                  <c:v>0.36970000000000003</c:v>
                </c:pt>
                <c:pt idx="2">
                  <c:v>6.9599999999999995E-2</c:v>
                </c:pt>
                <c:pt idx="3">
                  <c:v>4.1099999999999998E-2</c:v>
                </c:pt>
                <c:pt idx="4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B9-4BD3-A944-814A2F7F7DD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458607763319689"/>
          <c:y val="0.10396234257576538"/>
          <c:w val="0.32331426224721826"/>
          <c:h val="0.78051595404168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1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4084854769224"/>
          <c:y val="3.4154695647580738E-2"/>
          <c:w val="0.54052528114160159"/>
          <c:h val="0.868701560119699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58-4524-8B41-D833EFEA56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558-4524-8B41-D833EFEA56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558-4524-8B41-D833EFEA56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'טבלאות ענת '!$B$36:$E$36</c:f>
              <c:strCache>
                <c:ptCount val="3"/>
                <c:pt idx="0">
                  <c:v>השקעה שוטפת</c:v>
                </c:pt>
                <c:pt idx="1">
                  <c:v>מימון הרחבה של הפעילות העיסקית </c:v>
                </c:pt>
                <c:pt idx="2">
                  <c:v>בעיה בתזרים או מחסור בהון חוזר</c:v>
                </c:pt>
              </c:strCache>
              <c:extLst/>
            </c:strRef>
          </c:cat>
          <c:val>
            <c:numRef>
              <c:f>'טבלאות ענת '!$B$37:$E$37</c:f>
              <c:numCache>
                <c:formatCode>0%</c:formatCode>
                <c:ptCount val="3"/>
                <c:pt idx="0">
                  <c:v>0.33226837060702868</c:v>
                </c:pt>
                <c:pt idx="1">
                  <c:v>0.36421725239616609</c:v>
                </c:pt>
                <c:pt idx="2">
                  <c:v>0.30351437699680511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558-4524-8B41-D833EFEA568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dirty="0" smtClean="0"/>
              <a:t>התפלגות היקף האשראי לפי גודל עסק, 2018</a:t>
            </a:r>
            <a:endParaRPr lang="he-I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300420050690516E-2"/>
          <c:y val="0.13661143662675981"/>
          <c:w val="0.91533591357215782"/>
          <c:h val="0.80958099533644212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A8-4DF1-BF6E-01B9D232C2B5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A8-4DF1-BF6E-01B9D232C2B5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8A8-4DF1-BF6E-01B9D232C2B5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8A8-4DF1-BF6E-01B9D232C2B5}"/>
              </c:ext>
            </c:extLst>
          </c:dPt>
          <c:dLbls>
            <c:dLbl>
              <c:idx val="0"/>
              <c:spPr>
                <a:noFill/>
                <a:ln w="12700" cap="flat" cmpd="sng" algn="ctr">
                  <a:solidFill>
                    <a:srgbClr val="5B9BD5">
                      <a:alpha val="40000"/>
                    </a:srgb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8A8-4DF1-BF6E-01B9D232C2B5}"/>
                </c:ext>
              </c:extLst>
            </c:dLbl>
            <c:dLbl>
              <c:idx val="1"/>
              <c:spPr>
                <a:noFill/>
                <a:ln w="12700" cap="flat" cmpd="sng" algn="ctr">
                  <a:solidFill>
                    <a:srgbClr val="5B9BD5">
                      <a:alpha val="40000"/>
                    </a:srgb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8A8-4DF1-BF6E-01B9D232C2B5}"/>
                </c:ext>
              </c:extLst>
            </c:dLbl>
            <c:dLbl>
              <c:idx val="2"/>
              <c:spPr>
                <a:noFill/>
                <a:ln w="12700" cap="flat" cmpd="sng" algn="ctr">
                  <a:solidFill>
                    <a:srgbClr val="5B9BD5">
                      <a:alpha val="40000"/>
                    </a:srgb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8A8-4DF1-BF6E-01B9D232C2B5}"/>
                </c:ext>
              </c:extLst>
            </c:dLbl>
            <c:dLbl>
              <c:idx val="3"/>
              <c:spPr>
                <a:noFill/>
                <a:ln w="12700" cap="flat" cmpd="sng" algn="ctr">
                  <a:solidFill>
                    <a:srgbClr val="5B9BD5">
                      <a:alpha val="40000"/>
                    </a:srgb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8A8-4DF1-BF6E-01B9D232C2B5}"/>
                </c:ext>
              </c:extLst>
            </c:dLbl>
            <c:spPr>
              <a:noFill/>
              <a:ln w="12700" cap="flat" cmpd="sng" algn="ctr">
                <a:solidFill>
                  <a:srgbClr val="5B9BD5">
                    <a:alpha val="40000"/>
                  </a:srgbClr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L.D.10!$T$31:$T$34</c:f>
              <c:strCache>
                <c:ptCount val="4"/>
                <c:pt idx="0">
                  <c:v>אשראי בנקאי - זעירים וקטנים</c:v>
                </c:pt>
                <c:pt idx="1">
                  <c:v>אשראי בנקאי - בינוניים</c:v>
                </c:pt>
                <c:pt idx="2">
                  <c:v>אשראי בנקאי - גדולים</c:v>
                </c:pt>
                <c:pt idx="3">
                  <c:v>אשראי חוץ בנקאי - בעיקר לעסקים גדולים</c:v>
                </c:pt>
              </c:strCache>
            </c:strRef>
          </c:cat>
          <c:val>
            <c:numRef>
              <c:f>L.D.10!$S$31:$S$34</c:f>
              <c:numCache>
                <c:formatCode>0%</c:formatCode>
                <c:ptCount val="4"/>
                <c:pt idx="0">
                  <c:v>0.16622895713384084</c:v>
                </c:pt>
                <c:pt idx="1">
                  <c:v>7.1195914475121039E-2</c:v>
                </c:pt>
                <c:pt idx="2">
                  <c:v>0.2411983325318014</c:v>
                </c:pt>
                <c:pt idx="3">
                  <c:v>0.52137679585923702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A8-4DF1-BF6E-01B9D232C2B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1807195975503063"/>
          <c:w val="0.73593937093409378"/>
          <c:h val="0.881928040244969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L.D.10!$R$37</c:f>
              <c:strCache>
                <c:ptCount val="1"/>
                <c:pt idx="0">
                  <c:v>עסקים קטנים ובינוניים</c:v>
                </c:pt>
              </c:strCache>
            </c:strRef>
          </c:tx>
          <c:spPr>
            <a:solidFill>
              <a:srgbClr val="A94D91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L.D.10!$T$38:$T$39</c:f>
              <c:strCache>
                <c:ptCount val="2"/>
                <c:pt idx="0">
                  <c:v>האשראי למגזר העסקי</c:v>
                </c:pt>
                <c:pt idx="1">
                  <c:v>התוצר העסקי</c:v>
                </c:pt>
              </c:strCache>
            </c:strRef>
          </c:cat>
          <c:val>
            <c:numRef>
              <c:f>L.D.10!$R$38:$R$39</c:f>
              <c:numCache>
                <c:formatCode>0%</c:formatCode>
                <c:ptCount val="2"/>
                <c:pt idx="0">
                  <c:v>0.24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F-4381-B1A3-52FE2EFE7045}"/>
            </c:ext>
          </c:extLst>
        </c:ser>
        <c:ser>
          <c:idx val="1"/>
          <c:order val="1"/>
          <c:tx>
            <c:strRef>
              <c:f>L.D.10!$S$37</c:f>
              <c:strCache>
                <c:ptCount val="1"/>
                <c:pt idx="0">
                  <c:v>עסקים גדולים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L.D.10!$T$38:$T$39</c:f>
              <c:strCache>
                <c:ptCount val="2"/>
                <c:pt idx="0">
                  <c:v>האשראי למגזר העסקי</c:v>
                </c:pt>
                <c:pt idx="1">
                  <c:v>התוצר העסקי</c:v>
                </c:pt>
              </c:strCache>
            </c:strRef>
          </c:cat>
          <c:val>
            <c:numRef>
              <c:f>L.D.10!$S$38:$S$39</c:f>
              <c:numCache>
                <c:formatCode>0%</c:formatCode>
                <c:ptCount val="2"/>
                <c:pt idx="0">
                  <c:v>0.76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9F-4381-B1A3-52FE2EFE7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3"/>
        <c:gapDepth val="50"/>
        <c:shape val="box"/>
        <c:axId val="113976832"/>
        <c:axId val="113978368"/>
        <c:axId val="0"/>
      </c:bar3DChart>
      <c:catAx>
        <c:axId val="11397683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978368"/>
        <c:crosses val="autoZero"/>
        <c:auto val="1"/>
        <c:lblAlgn val="ctr"/>
        <c:lblOffset val="100"/>
        <c:noMultiLvlLbl val="0"/>
      </c:catAx>
      <c:valAx>
        <c:axId val="113978368"/>
        <c:scaling>
          <c:orientation val="maxMin"/>
        </c:scaling>
        <c:delete val="1"/>
        <c:axPos val="b"/>
        <c:numFmt formatCode="0%" sourceLinked="1"/>
        <c:majorTickMark val="none"/>
        <c:minorTickMark val="none"/>
        <c:tickLblPos val="nextTo"/>
        <c:crossAx val="11397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254704125845428"/>
          <c:y val="3.7037037037037035E-2"/>
          <c:w val="0.48084453201344984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2BE81-D561-43EC-8018-C40DA0C32A92}" type="doc">
      <dgm:prSet loTypeId="urn:microsoft.com/office/officeart/2005/8/layout/vList3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7094D541-CD6C-496B-A6E2-E4C200A36B30}">
      <dgm:prSet phldrT="[טקסט]"/>
      <dgm:spPr/>
      <dgm:t>
        <a:bodyPr/>
        <a:lstStyle/>
        <a:p>
          <a:pPr rtl="1"/>
          <a:r>
            <a:rPr lang="he-IL" b="1" dirty="0" smtClean="0"/>
            <a:t>ידע</a:t>
          </a:r>
          <a:endParaRPr lang="he-IL" dirty="0"/>
        </a:p>
      </dgm:t>
    </dgm:pt>
    <dgm:pt modelId="{39A5F8C8-02D5-4201-8AE5-259489A7B87D}" type="parTrans" cxnId="{E493A9C1-1B50-48FA-A0C6-E0F2FBB6A531}">
      <dgm:prSet/>
      <dgm:spPr/>
      <dgm:t>
        <a:bodyPr/>
        <a:lstStyle/>
        <a:p>
          <a:pPr rtl="1"/>
          <a:endParaRPr lang="he-IL"/>
        </a:p>
      </dgm:t>
    </dgm:pt>
    <dgm:pt modelId="{D7B05749-6004-4848-BE0A-5CB8481A7326}" type="sibTrans" cxnId="{E493A9C1-1B50-48FA-A0C6-E0F2FBB6A531}">
      <dgm:prSet/>
      <dgm:spPr/>
      <dgm:t>
        <a:bodyPr/>
        <a:lstStyle/>
        <a:p>
          <a:pPr rtl="1"/>
          <a:endParaRPr lang="he-IL"/>
        </a:p>
      </dgm:t>
    </dgm:pt>
    <dgm:pt modelId="{8BD30A82-B1FD-4991-9484-A823294D7F79}">
      <dgm:prSet phldrT="[טקסט]"/>
      <dgm:spPr/>
      <dgm:t>
        <a:bodyPr/>
        <a:lstStyle/>
        <a:p>
          <a:pPr rtl="1"/>
          <a:r>
            <a:rPr lang="he-IL" b="1" dirty="0" smtClean="0"/>
            <a:t>כסף</a:t>
          </a:r>
          <a:endParaRPr lang="he-IL" dirty="0"/>
        </a:p>
      </dgm:t>
    </dgm:pt>
    <dgm:pt modelId="{C7B1AAA3-E52E-4D4A-BFB8-0C772208E21F}" type="parTrans" cxnId="{040CF106-1B92-4379-BFA9-2C4FDA62AD87}">
      <dgm:prSet/>
      <dgm:spPr/>
      <dgm:t>
        <a:bodyPr/>
        <a:lstStyle/>
        <a:p>
          <a:pPr rtl="1"/>
          <a:endParaRPr lang="he-IL"/>
        </a:p>
      </dgm:t>
    </dgm:pt>
    <dgm:pt modelId="{8935976A-BABD-4C3A-835B-7A8153A5FFAF}" type="sibTrans" cxnId="{040CF106-1B92-4379-BFA9-2C4FDA62AD87}">
      <dgm:prSet/>
      <dgm:spPr/>
      <dgm:t>
        <a:bodyPr/>
        <a:lstStyle/>
        <a:p>
          <a:pPr rtl="1"/>
          <a:endParaRPr lang="he-IL"/>
        </a:p>
      </dgm:t>
    </dgm:pt>
    <dgm:pt modelId="{EDDAF749-7B82-4C7A-9A6E-76A7D5883413}">
      <dgm:prSet phldrT="[טקסט]"/>
      <dgm:spPr/>
      <dgm:t>
        <a:bodyPr/>
        <a:lstStyle/>
        <a:p>
          <a:pPr rtl="1"/>
          <a:r>
            <a:rPr lang="he-IL" b="1" dirty="0" smtClean="0"/>
            <a:t>רגולציה / בירוקרטיה</a:t>
          </a:r>
          <a:endParaRPr lang="he-IL" dirty="0"/>
        </a:p>
      </dgm:t>
    </dgm:pt>
    <dgm:pt modelId="{69E6A48B-1CFD-4BBE-A1A2-971F8559EA20}" type="parTrans" cxnId="{9855993B-076D-455A-B269-3EF17BB5E75E}">
      <dgm:prSet/>
      <dgm:spPr/>
      <dgm:t>
        <a:bodyPr/>
        <a:lstStyle/>
        <a:p>
          <a:pPr rtl="1"/>
          <a:endParaRPr lang="he-IL"/>
        </a:p>
      </dgm:t>
    </dgm:pt>
    <dgm:pt modelId="{CB4EB90F-BD2A-46C3-A20A-071A160F4087}" type="sibTrans" cxnId="{9855993B-076D-455A-B269-3EF17BB5E75E}">
      <dgm:prSet/>
      <dgm:spPr/>
      <dgm:t>
        <a:bodyPr/>
        <a:lstStyle/>
        <a:p>
          <a:pPr rtl="1"/>
          <a:endParaRPr lang="he-IL"/>
        </a:p>
      </dgm:t>
    </dgm:pt>
    <dgm:pt modelId="{FFD60C67-64F2-48B7-B551-3D671D77B2FF}" type="pres">
      <dgm:prSet presAssocID="{A9D2BE81-D561-43EC-8018-C40DA0C32A9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C7F4C62-06F3-4A56-9097-C15F63985C6A}" type="pres">
      <dgm:prSet presAssocID="{7094D541-CD6C-496B-A6E2-E4C200A36B30}" presName="composite" presStyleCnt="0"/>
      <dgm:spPr/>
    </dgm:pt>
    <dgm:pt modelId="{6505116B-EFC8-47A3-86A6-6BC9E5DB6C32}" type="pres">
      <dgm:prSet presAssocID="{7094D541-CD6C-496B-A6E2-E4C200A36B3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3F7F4AF-B4E5-478C-B528-DE3EB91CF9C8}" type="pres">
      <dgm:prSet presAssocID="{7094D541-CD6C-496B-A6E2-E4C200A36B3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62A2A5D-9A80-4C3F-9CF1-3B307206BAF2}" type="pres">
      <dgm:prSet presAssocID="{D7B05749-6004-4848-BE0A-5CB8481A7326}" presName="spacing" presStyleCnt="0"/>
      <dgm:spPr/>
    </dgm:pt>
    <dgm:pt modelId="{779B7A7C-955C-4BDF-929E-17F6555B3AC7}" type="pres">
      <dgm:prSet presAssocID="{8BD30A82-B1FD-4991-9484-A823294D7F79}" presName="composite" presStyleCnt="0"/>
      <dgm:spPr/>
    </dgm:pt>
    <dgm:pt modelId="{BA87BBF9-6C02-444E-9C25-3985F27A092C}" type="pres">
      <dgm:prSet presAssocID="{8BD30A82-B1FD-4991-9484-A823294D7F7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292B98-9F6A-4607-BE8A-AA86612461A1}" type="pres">
      <dgm:prSet presAssocID="{8BD30A82-B1FD-4991-9484-A823294D7F7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97C4120-85D1-4302-BC93-BA92B97162BF}" type="pres">
      <dgm:prSet presAssocID="{8935976A-BABD-4C3A-835B-7A8153A5FFAF}" presName="spacing" presStyleCnt="0"/>
      <dgm:spPr/>
    </dgm:pt>
    <dgm:pt modelId="{EE0E9438-F49F-4227-8534-83B7B5CDBC55}" type="pres">
      <dgm:prSet presAssocID="{EDDAF749-7B82-4C7A-9A6E-76A7D5883413}" presName="composite" presStyleCnt="0"/>
      <dgm:spPr/>
    </dgm:pt>
    <dgm:pt modelId="{4C9CC8EC-A7A4-4B8F-8896-499BBC70CD8D}" type="pres">
      <dgm:prSet presAssocID="{EDDAF749-7B82-4C7A-9A6E-76A7D5883413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5F0C7D7-93C2-4F2F-8941-4017AAA91611}" type="pres">
      <dgm:prSet presAssocID="{EDDAF749-7B82-4C7A-9A6E-76A7D588341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B3AE75D-B782-49A5-8B01-14225D4EBE51}" type="presOf" srcId="{EDDAF749-7B82-4C7A-9A6E-76A7D5883413}" destId="{65F0C7D7-93C2-4F2F-8941-4017AAA91611}" srcOrd="0" destOrd="0" presId="urn:microsoft.com/office/officeart/2005/8/layout/vList3"/>
    <dgm:cxn modelId="{E493A9C1-1B50-48FA-A0C6-E0F2FBB6A531}" srcId="{A9D2BE81-D561-43EC-8018-C40DA0C32A92}" destId="{7094D541-CD6C-496B-A6E2-E4C200A36B30}" srcOrd="0" destOrd="0" parTransId="{39A5F8C8-02D5-4201-8AE5-259489A7B87D}" sibTransId="{D7B05749-6004-4848-BE0A-5CB8481A7326}"/>
    <dgm:cxn modelId="{68BB1D2E-D46A-45D6-A2B9-5059DB8241A7}" type="presOf" srcId="{A9D2BE81-D561-43EC-8018-C40DA0C32A92}" destId="{FFD60C67-64F2-48B7-B551-3D671D77B2FF}" srcOrd="0" destOrd="0" presId="urn:microsoft.com/office/officeart/2005/8/layout/vList3"/>
    <dgm:cxn modelId="{0CD0631D-9678-40C0-82B5-C61B59E05A76}" type="presOf" srcId="{8BD30A82-B1FD-4991-9484-A823294D7F79}" destId="{48292B98-9F6A-4607-BE8A-AA86612461A1}" srcOrd="0" destOrd="0" presId="urn:microsoft.com/office/officeart/2005/8/layout/vList3"/>
    <dgm:cxn modelId="{040CF106-1B92-4379-BFA9-2C4FDA62AD87}" srcId="{A9D2BE81-D561-43EC-8018-C40DA0C32A92}" destId="{8BD30A82-B1FD-4991-9484-A823294D7F79}" srcOrd="1" destOrd="0" parTransId="{C7B1AAA3-E52E-4D4A-BFB8-0C772208E21F}" sibTransId="{8935976A-BABD-4C3A-835B-7A8153A5FFAF}"/>
    <dgm:cxn modelId="{9855993B-076D-455A-B269-3EF17BB5E75E}" srcId="{A9D2BE81-D561-43EC-8018-C40DA0C32A92}" destId="{EDDAF749-7B82-4C7A-9A6E-76A7D5883413}" srcOrd="2" destOrd="0" parTransId="{69E6A48B-1CFD-4BBE-A1A2-971F8559EA20}" sibTransId="{CB4EB90F-BD2A-46C3-A20A-071A160F4087}"/>
    <dgm:cxn modelId="{92C2AA41-BE26-4843-A255-F7B93B82A68B}" type="presOf" srcId="{7094D541-CD6C-496B-A6E2-E4C200A36B30}" destId="{03F7F4AF-B4E5-478C-B528-DE3EB91CF9C8}" srcOrd="0" destOrd="0" presId="urn:microsoft.com/office/officeart/2005/8/layout/vList3"/>
    <dgm:cxn modelId="{20911B1C-1242-4257-8630-9CEC6EE0262D}" type="presParOf" srcId="{FFD60C67-64F2-48B7-B551-3D671D77B2FF}" destId="{CC7F4C62-06F3-4A56-9097-C15F63985C6A}" srcOrd="0" destOrd="0" presId="urn:microsoft.com/office/officeart/2005/8/layout/vList3"/>
    <dgm:cxn modelId="{AD58B744-4DF7-48D0-A102-8ABD9233BAB9}" type="presParOf" srcId="{CC7F4C62-06F3-4A56-9097-C15F63985C6A}" destId="{6505116B-EFC8-47A3-86A6-6BC9E5DB6C32}" srcOrd="0" destOrd="0" presId="urn:microsoft.com/office/officeart/2005/8/layout/vList3"/>
    <dgm:cxn modelId="{00E80E7F-7655-4CA9-9D29-F538BE8F2E76}" type="presParOf" srcId="{CC7F4C62-06F3-4A56-9097-C15F63985C6A}" destId="{03F7F4AF-B4E5-478C-B528-DE3EB91CF9C8}" srcOrd="1" destOrd="0" presId="urn:microsoft.com/office/officeart/2005/8/layout/vList3"/>
    <dgm:cxn modelId="{F6922337-3B48-4A92-9E37-B400B1A904FC}" type="presParOf" srcId="{FFD60C67-64F2-48B7-B551-3D671D77B2FF}" destId="{362A2A5D-9A80-4C3F-9CF1-3B307206BAF2}" srcOrd="1" destOrd="0" presId="urn:microsoft.com/office/officeart/2005/8/layout/vList3"/>
    <dgm:cxn modelId="{5D219A90-A33B-4795-BCD6-EAA64957793E}" type="presParOf" srcId="{FFD60C67-64F2-48B7-B551-3D671D77B2FF}" destId="{779B7A7C-955C-4BDF-929E-17F6555B3AC7}" srcOrd="2" destOrd="0" presId="urn:microsoft.com/office/officeart/2005/8/layout/vList3"/>
    <dgm:cxn modelId="{428D00FC-C599-4960-A426-94A5B5F4FDD0}" type="presParOf" srcId="{779B7A7C-955C-4BDF-929E-17F6555B3AC7}" destId="{BA87BBF9-6C02-444E-9C25-3985F27A092C}" srcOrd="0" destOrd="0" presId="urn:microsoft.com/office/officeart/2005/8/layout/vList3"/>
    <dgm:cxn modelId="{44C45056-2AE7-4EA3-8B65-9CDEA1DD3ED7}" type="presParOf" srcId="{779B7A7C-955C-4BDF-929E-17F6555B3AC7}" destId="{48292B98-9F6A-4607-BE8A-AA86612461A1}" srcOrd="1" destOrd="0" presId="urn:microsoft.com/office/officeart/2005/8/layout/vList3"/>
    <dgm:cxn modelId="{1FA2B70C-2E7A-4797-9F75-63D4BBFCDAC5}" type="presParOf" srcId="{FFD60C67-64F2-48B7-B551-3D671D77B2FF}" destId="{497C4120-85D1-4302-BC93-BA92B97162BF}" srcOrd="3" destOrd="0" presId="urn:microsoft.com/office/officeart/2005/8/layout/vList3"/>
    <dgm:cxn modelId="{55026EA6-1DEA-4D40-AA30-1224AA234FE5}" type="presParOf" srcId="{FFD60C67-64F2-48B7-B551-3D671D77B2FF}" destId="{EE0E9438-F49F-4227-8534-83B7B5CDBC55}" srcOrd="4" destOrd="0" presId="urn:microsoft.com/office/officeart/2005/8/layout/vList3"/>
    <dgm:cxn modelId="{F1883C6D-9028-4B5F-9445-2515ACD3B3E4}" type="presParOf" srcId="{EE0E9438-F49F-4227-8534-83B7B5CDBC55}" destId="{4C9CC8EC-A7A4-4B8F-8896-499BBC70CD8D}" srcOrd="0" destOrd="0" presId="urn:microsoft.com/office/officeart/2005/8/layout/vList3"/>
    <dgm:cxn modelId="{C219C42E-A8F8-48ED-BB2C-E0297BF142AF}" type="presParOf" srcId="{EE0E9438-F49F-4227-8534-83B7B5CDBC55}" destId="{65F0C7D7-93C2-4F2F-8941-4017AAA916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975A76-C003-431D-A4D6-BA285BCE0148}" type="doc">
      <dgm:prSet loTypeId="urn:microsoft.com/office/officeart/2005/8/layout/process1" loCatId="process" qsTypeId="urn:microsoft.com/office/officeart/2005/8/quickstyle/simple2" qsCatId="simple" csTypeId="urn:microsoft.com/office/officeart/2005/8/colors/accent0_2" csCatId="mainScheme" phldr="1"/>
      <dgm:spPr/>
    </dgm:pt>
    <dgm:pt modelId="{88BBA9CA-6302-4F38-BDB1-F2F774ADB947}">
      <dgm:prSet phldrT="[טקסט]"/>
      <dgm:spPr>
        <a:solidFill>
          <a:srgbClr val="A94D91">
            <a:alpha val="60000"/>
          </a:srgbClr>
        </a:solidFill>
        <a:ln>
          <a:solidFill>
            <a:srgbClr val="953B84"/>
          </a:solidFill>
        </a:ln>
      </dgm:spPr>
      <dgm:t>
        <a:bodyPr/>
        <a:lstStyle/>
        <a:p>
          <a:pPr rtl="1"/>
          <a:r>
            <a:rPr lang="he-IL" dirty="0">
              <a:solidFill>
                <a:schemeClr val="bg1"/>
              </a:solidFill>
            </a:rPr>
            <a:t>מיפוי</a:t>
          </a:r>
        </a:p>
      </dgm:t>
    </dgm:pt>
    <dgm:pt modelId="{14ABD6D8-3423-4E11-90F1-58D611247299}" type="parTrans" cxnId="{25B33846-7149-4832-AECA-8CDEEAA08EAA}">
      <dgm:prSet/>
      <dgm:spPr/>
      <dgm:t>
        <a:bodyPr/>
        <a:lstStyle/>
        <a:p>
          <a:pPr rtl="1"/>
          <a:endParaRPr lang="he-IL"/>
        </a:p>
      </dgm:t>
    </dgm:pt>
    <dgm:pt modelId="{B9A3700C-58B2-4E0E-8E53-9C37EF177D44}" type="sibTrans" cxnId="{25B33846-7149-4832-AECA-8CDEEAA08EAA}">
      <dgm:prSet/>
      <dgm:spPr>
        <a:solidFill>
          <a:srgbClr val="00AEEF"/>
        </a:solidFill>
      </dgm:spPr>
      <dgm:t>
        <a:bodyPr/>
        <a:lstStyle/>
        <a:p>
          <a:pPr rtl="1"/>
          <a:endParaRPr lang="he-IL"/>
        </a:p>
      </dgm:t>
    </dgm:pt>
    <dgm:pt modelId="{B62B4C49-554A-4D63-A1E6-DDA617237E13}">
      <dgm:prSet phldrT="[טקסט]"/>
      <dgm:spPr>
        <a:solidFill>
          <a:srgbClr val="A94D91">
            <a:alpha val="60000"/>
          </a:srgbClr>
        </a:solidFill>
        <a:ln>
          <a:solidFill>
            <a:srgbClr val="953B84"/>
          </a:solidFill>
        </a:ln>
      </dgm:spPr>
      <dgm:t>
        <a:bodyPr/>
        <a:lstStyle/>
        <a:p>
          <a:pPr rtl="1"/>
          <a:r>
            <a:rPr lang="he-IL" dirty="0">
              <a:solidFill>
                <a:schemeClr val="bg1"/>
              </a:solidFill>
            </a:rPr>
            <a:t>הפנייה</a:t>
          </a:r>
        </a:p>
      </dgm:t>
    </dgm:pt>
    <dgm:pt modelId="{E6B377A0-2C06-48F7-95C7-842D3AD964BC}" type="parTrans" cxnId="{0B6B2DA0-9C78-4B92-92CA-A13124470E09}">
      <dgm:prSet/>
      <dgm:spPr/>
      <dgm:t>
        <a:bodyPr/>
        <a:lstStyle/>
        <a:p>
          <a:pPr rtl="1"/>
          <a:endParaRPr lang="he-IL"/>
        </a:p>
      </dgm:t>
    </dgm:pt>
    <dgm:pt modelId="{A13461C8-EC90-4F02-9DD7-4711EFEF8DBC}" type="sibTrans" cxnId="{0B6B2DA0-9C78-4B92-92CA-A13124470E09}">
      <dgm:prSet/>
      <dgm:spPr>
        <a:solidFill>
          <a:srgbClr val="00AEEF"/>
        </a:solidFill>
      </dgm:spPr>
      <dgm:t>
        <a:bodyPr/>
        <a:lstStyle/>
        <a:p>
          <a:pPr rtl="1"/>
          <a:endParaRPr lang="he-IL"/>
        </a:p>
      </dgm:t>
    </dgm:pt>
    <dgm:pt modelId="{ACACC032-F5A0-45F2-990C-149A0289B77F}">
      <dgm:prSet phldrT="[טקסט]"/>
      <dgm:spPr>
        <a:solidFill>
          <a:srgbClr val="A94D91">
            <a:alpha val="60000"/>
          </a:srgbClr>
        </a:solidFill>
        <a:ln>
          <a:solidFill>
            <a:srgbClr val="953B84"/>
          </a:solidFill>
        </a:ln>
      </dgm:spPr>
      <dgm:t>
        <a:bodyPr/>
        <a:lstStyle/>
        <a:p>
          <a:pPr rtl="1"/>
          <a:r>
            <a:rPr lang="he-IL" dirty="0">
              <a:solidFill>
                <a:schemeClr val="bg1"/>
              </a:solidFill>
            </a:rPr>
            <a:t>מעקב</a:t>
          </a:r>
        </a:p>
      </dgm:t>
    </dgm:pt>
    <dgm:pt modelId="{1B38B8F9-1AA9-42FB-8426-AD0B26FEFE91}" type="parTrans" cxnId="{6E962BBB-EFEF-4DAE-BC25-2BCE1CBF9A68}">
      <dgm:prSet/>
      <dgm:spPr/>
      <dgm:t>
        <a:bodyPr/>
        <a:lstStyle/>
        <a:p>
          <a:pPr rtl="1"/>
          <a:endParaRPr lang="he-IL"/>
        </a:p>
      </dgm:t>
    </dgm:pt>
    <dgm:pt modelId="{3882BF1C-C6D3-4048-AD91-2063447D0760}" type="sibTrans" cxnId="{6E962BBB-EFEF-4DAE-BC25-2BCE1CBF9A68}">
      <dgm:prSet/>
      <dgm:spPr/>
      <dgm:t>
        <a:bodyPr/>
        <a:lstStyle/>
        <a:p>
          <a:pPr rtl="1"/>
          <a:endParaRPr lang="he-IL"/>
        </a:p>
      </dgm:t>
    </dgm:pt>
    <dgm:pt modelId="{0DE371FF-80C8-4985-A91A-F59E415DB9C1}" type="pres">
      <dgm:prSet presAssocID="{75975A76-C003-431D-A4D6-BA285BCE0148}" presName="Name0" presStyleCnt="0">
        <dgm:presLayoutVars>
          <dgm:dir val="rev"/>
          <dgm:resizeHandles val="exact"/>
        </dgm:presLayoutVars>
      </dgm:prSet>
      <dgm:spPr/>
    </dgm:pt>
    <dgm:pt modelId="{A649AB02-5EA2-4927-9E75-44068CE5E323}" type="pres">
      <dgm:prSet presAssocID="{88BBA9CA-6302-4F38-BDB1-F2F774ADB9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6B57DA2-E487-4BD7-B734-646B00289012}" type="pres">
      <dgm:prSet presAssocID="{B9A3700C-58B2-4E0E-8E53-9C37EF177D44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5D9DB4A0-A365-45E9-8DEE-6E00D0856C71}" type="pres">
      <dgm:prSet presAssocID="{B9A3700C-58B2-4E0E-8E53-9C37EF177D44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B5731F02-CFEC-4B70-98BA-00E35E5C561B}" type="pres">
      <dgm:prSet presAssocID="{B62B4C49-554A-4D63-A1E6-DDA617237E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B14261E-658D-41CC-97CA-7518C25B2B6A}" type="pres">
      <dgm:prSet presAssocID="{A13461C8-EC90-4F02-9DD7-4711EFEF8DBC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64E26169-EDF0-4FF2-916B-917C87826195}" type="pres">
      <dgm:prSet presAssocID="{A13461C8-EC90-4F02-9DD7-4711EFEF8DBC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1C12814C-4710-42EE-8088-68994C50BE18}" type="pres">
      <dgm:prSet presAssocID="{ACACC032-F5A0-45F2-990C-149A0289B7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C872AF5-94F8-4630-9EE9-1B7D87E8CCBD}" type="presOf" srcId="{88BBA9CA-6302-4F38-BDB1-F2F774ADB947}" destId="{A649AB02-5EA2-4927-9E75-44068CE5E323}" srcOrd="0" destOrd="0" presId="urn:microsoft.com/office/officeart/2005/8/layout/process1"/>
    <dgm:cxn modelId="{6E962BBB-EFEF-4DAE-BC25-2BCE1CBF9A68}" srcId="{75975A76-C003-431D-A4D6-BA285BCE0148}" destId="{ACACC032-F5A0-45F2-990C-149A0289B77F}" srcOrd="2" destOrd="0" parTransId="{1B38B8F9-1AA9-42FB-8426-AD0B26FEFE91}" sibTransId="{3882BF1C-C6D3-4048-AD91-2063447D0760}"/>
    <dgm:cxn modelId="{52421219-0545-402F-89AE-B45C1A5D1A09}" type="presOf" srcId="{B9A3700C-58B2-4E0E-8E53-9C37EF177D44}" destId="{5D9DB4A0-A365-45E9-8DEE-6E00D0856C71}" srcOrd="1" destOrd="0" presId="urn:microsoft.com/office/officeart/2005/8/layout/process1"/>
    <dgm:cxn modelId="{A6CDC2DD-ABB7-4A0C-934D-20FF20AADA1A}" type="presOf" srcId="{B9A3700C-58B2-4E0E-8E53-9C37EF177D44}" destId="{F6B57DA2-E487-4BD7-B734-646B00289012}" srcOrd="0" destOrd="0" presId="urn:microsoft.com/office/officeart/2005/8/layout/process1"/>
    <dgm:cxn modelId="{FE9716C7-6415-43BA-9DED-60877E0AB79B}" type="presOf" srcId="{B62B4C49-554A-4D63-A1E6-DDA617237E13}" destId="{B5731F02-CFEC-4B70-98BA-00E35E5C561B}" srcOrd="0" destOrd="0" presId="urn:microsoft.com/office/officeart/2005/8/layout/process1"/>
    <dgm:cxn modelId="{25B33846-7149-4832-AECA-8CDEEAA08EAA}" srcId="{75975A76-C003-431D-A4D6-BA285BCE0148}" destId="{88BBA9CA-6302-4F38-BDB1-F2F774ADB947}" srcOrd="0" destOrd="0" parTransId="{14ABD6D8-3423-4E11-90F1-58D611247299}" sibTransId="{B9A3700C-58B2-4E0E-8E53-9C37EF177D44}"/>
    <dgm:cxn modelId="{C517D68B-5149-4F78-BE18-1627131E5955}" type="presOf" srcId="{A13461C8-EC90-4F02-9DD7-4711EFEF8DBC}" destId="{64E26169-EDF0-4FF2-916B-917C87826195}" srcOrd="1" destOrd="0" presId="urn:microsoft.com/office/officeart/2005/8/layout/process1"/>
    <dgm:cxn modelId="{0B6B2DA0-9C78-4B92-92CA-A13124470E09}" srcId="{75975A76-C003-431D-A4D6-BA285BCE0148}" destId="{B62B4C49-554A-4D63-A1E6-DDA617237E13}" srcOrd="1" destOrd="0" parTransId="{E6B377A0-2C06-48F7-95C7-842D3AD964BC}" sibTransId="{A13461C8-EC90-4F02-9DD7-4711EFEF8DBC}"/>
    <dgm:cxn modelId="{3127E381-8A55-41BF-9B66-5F3AF93E9FBF}" type="presOf" srcId="{A13461C8-EC90-4F02-9DD7-4711EFEF8DBC}" destId="{EB14261E-658D-41CC-97CA-7518C25B2B6A}" srcOrd="0" destOrd="0" presId="urn:microsoft.com/office/officeart/2005/8/layout/process1"/>
    <dgm:cxn modelId="{D0DD5134-6BA6-4E18-B76F-7F2C24C6F453}" type="presOf" srcId="{ACACC032-F5A0-45F2-990C-149A0289B77F}" destId="{1C12814C-4710-42EE-8088-68994C50BE18}" srcOrd="0" destOrd="0" presId="urn:microsoft.com/office/officeart/2005/8/layout/process1"/>
    <dgm:cxn modelId="{E71D60D1-E57B-4782-A7E4-FB01A73ED1C6}" type="presOf" srcId="{75975A76-C003-431D-A4D6-BA285BCE0148}" destId="{0DE371FF-80C8-4985-A91A-F59E415DB9C1}" srcOrd="0" destOrd="0" presId="urn:microsoft.com/office/officeart/2005/8/layout/process1"/>
    <dgm:cxn modelId="{83829442-A683-4302-939C-B631DBBB9E9D}" type="presParOf" srcId="{0DE371FF-80C8-4985-A91A-F59E415DB9C1}" destId="{A649AB02-5EA2-4927-9E75-44068CE5E323}" srcOrd="0" destOrd="0" presId="urn:microsoft.com/office/officeart/2005/8/layout/process1"/>
    <dgm:cxn modelId="{C251CB65-BE65-4853-9A56-DA1FC25D0800}" type="presParOf" srcId="{0DE371FF-80C8-4985-A91A-F59E415DB9C1}" destId="{F6B57DA2-E487-4BD7-B734-646B00289012}" srcOrd="1" destOrd="0" presId="urn:microsoft.com/office/officeart/2005/8/layout/process1"/>
    <dgm:cxn modelId="{2F2CD071-C645-48F8-BD09-6832E10D43AA}" type="presParOf" srcId="{F6B57DA2-E487-4BD7-B734-646B00289012}" destId="{5D9DB4A0-A365-45E9-8DEE-6E00D0856C71}" srcOrd="0" destOrd="0" presId="urn:microsoft.com/office/officeart/2005/8/layout/process1"/>
    <dgm:cxn modelId="{0D5B4A77-97DE-4CE8-A99D-6E42FE12FA34}" type="presParOf" srcId="{0DE371FF-80C8-4985-A91A-F59E415DB9C1}" destId="{B5731F02-CFEC-4B70-98BA-00E35E5C561B}" srcOrd="2" destOrd="0" presId="urn:microsoft.com/office/officeart/2005/8/layout/process1"/>
    <dgm:cxn modelId="{C3AC54AD-A4A4-4708-B9DE-9EB001BB1EF9}" type="presParOf" srcId="{0DE371FF-80C8-4985-A91A-F59E415DB9C1}" destId="{EB14261E-658D-41CC-97CA-7518C25B2B6A}" srcOrd="3" destOrd="0" presId="urn:microsoft.com/office/officeart/2005/8/layout/process1"/>
    <dgm:cxn modelId="{CAA24E36-5B09-45EF-9A62-C8AA7AE2745C}" type="presParOf" srcId="{EB14261E-658D-41CC-97CA-7518C25B2B6A}" destId="{64E26169-EDF0-4FF2-916B-917C87826195}" srcOrd="0" destOrd="0" presId="urn:microsoft.com/office/officeart/2005/8/layout/process1"/>
    <dgm:cxn modelId="{B019C765-5419-4352-9B93-24E28560C896}" type="presParOf" srcId="{0DE371FF-80C8-4985-A91A-F59E415DB9C1}" destId="{1C12814C-4710-42EE-8088-68994C50BE1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CA676F-FACF-49CC-8695-23B5FF45DB24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006328D2-FFF5-4520-BB08-CA521CFACD41}">
      <dgm:prSet phldrT="[טקסט]" custT="1"/>
      <dgm:spPr>
        <a:xfrm>
          <a:off x="656753" y="2186439"/>
          <a:ext cx="835322" cy="726633"/>
        </a:xfrm>
        <a:prstGeom prst="rect">
          <a:avLst/>
        </a:prstGeom>
      </dgm:spPr>
      <dgm:t>
        <a:bodyPr/>
        <a:lstStyle/>
        <a:p>
          <a:pPr rtl="1"/>
          <a:r>
            <a:rPr lang="he-IL" sz="1600" b="1" dirty="0">
              <a:solidFill>
                <a:srgbClr val="A62A9D"/>
              </a:solidFill>
              <a:latin typeface="Calibri"/>
              <a:ea typeface="+mn-ea"/>
              <a:cs typeface="Arial"/>
            </a:rPr>
            <a:t>הקמה</a:t>
          </a:r>
          <a:endParaRPr lang="he-IL" sz="1400" b="1" dirty="0">
            <a:solidFill>
              <a:srgbClr val="A62A9D"/>
            </a:solidFill>
            <a:latin typeface="Calibri"/>
            <a:ea typeface="+mn-ea"/>
            <a:cs typeface="Arial"/>
          </a:endParaRPr>
        </a:p>
      </dgm:t>
    </dgm:pt>
    <dgm:pt modelId="{1A0A99BA-6C83-42DF-86C3-A33BE20F1D8E}" type="parTrans" cxnId="{72B629A8-3807-477F-8E8D-984F68CA6C8E}">
      <dgm:prSet/>
      <dgm:spPr/>
      <dgm:t>
        <a:bodyPr/>
        <a:lstStyle/>
        <a:p>
          <a:pPr rtl="1"/>
          <a:endParaRPr lang="he-IL" sz="2800"/>
        </a:p>
      </dgm:t>
    </dgm:pt>
    <dgm:pt modelId="{36740A38-EF22-436C-8984-1D3275D0B499}" type="sibTrans" cxnId="{72B629A8-3807-477F-8E8D-984F68CA6C8E}">
      <dgm:prSet custT="1"/>
      <dgm:spPr/>
      <dgm:t>
        <a:bodyPr/>
        <a:lstStyle/>
        <a:p>
          <a:pPr rtl="1"/>
          <a:endParaRPr lang="he-IL" sz="3200"/>
        </a:p>
      </dgm:t>
    </dgm:pt>
    <dgm:pt modelId="{76E6DD11-51EB-4A1E-8F67-2E0227962266}">
      <dgm:prSet phldrT="[טקסט]" custT="1"/>
      <dgm:spPr>
        <a:xfrm>
          <a:off x="1565768" y="1657822"/>
          <a:ext cx="1025834" cy="1395257"/>
        </a:xfrm>
        <a:prstGeom prst="rect">
          <a:avLst/>
        </a:prstGeom>
      </dgm:spPr>
      <dgm:t>
        <a:bodyPr/>
        <a:lstStyle/>
        <a:p>
          <a:pPr rtl="1"/>
          <a:r>
            <a:rPr lang="he-IL" sz="1600" b="1" dirty="0">
              <a:solidFill>
                <a:srgbClr val="A62A9D"/>
              </a:solidFill>
              <a:latin typeface="Calibri"/>
              <a:ea typeface="+mn-ea"/>
              <a:cs typeface="Arial"/>
            </a:rPr>
            <a:t>הון</a:t>
          </a:r>
          <a:r>
            <a:rPr lang="he-IL" sz="1600" b="1" dirty="0">
              <a:latin typeface="Calibri"/>
              <a:ea typeface="+mn-ea"/>
              <a:cs typeface="Arial"/>
            </a:rPr>
            <a:t> </a:t>
          </a:r>
          <a:r>
            <a:rPr lang="he-IL" sz="1600" b="1" dirty="0">
              <a:solidFill>
                <a:srgbClr val="A62A9D"/>
              </a:solidFill>
              <a:latin typeface="Calibri"/>
              <a:ea typeface="+mn-ea"/>
              <a:cs typeface="Arial"/>
            </a:rPr>
            <a:t>חוזר</a:t>
          </a:r>
        </a:p>
      </dgm:t>
    </dgm:pt>
    <dgm:pt modelId="{D6388181-7082-4597-8B8D-84AF7C0C4FF8}" type="parTrans" cxnId="{BC8D4E01-FEB9-4818-A251-A9805372B199}">
      <dgm:prSet/>
      <dgm:spPr/>
      <dgm:t>
        <a:bodyPr/>
        <a:lstStyle/>
        <a:p>
          <a:pPr rtl="1"/>
          <a:endParaRPr lang="he-IL" sz="2800"/>
        </a:p>
      </dgm:t>
    </dgm:pt>
    <dgm:pt modelId="{3C812997-BAA5-48B0-8C64-E261D1DBC9F4}" type="sibTrans" cxnId="{BC8D4E01-FEB9-4818-A251-A9805372B199}">
      <dgm:prSet custT="1"/>
      <dgm:spPr/>
      <dgm:t>
        <a:bodyPr/>
        <a:lstStyle/>
        <a:p>
          <a:pPr rtl="1"/>
          <a:endParaRPr lang="he-IL" sz="3200"/>
        </a:p>
      </dgm:t>
    </dgm:pt>
    <dgm:pt modelId="{7BB4C899-4596-42FD-930E-617B4D05D601}">
      <dgm:prSet phldrT="[טקסט]" custT="1"/>
      <dgm:spPr>
        <a:xfrm>
          <a:off x="2611142" y="1166276"/>
          <a:ext cx="1025834" cy="1886803"/>
        </a:xfrm>
        <a:prstGeom prst="rect">
          <a:avLst/>
        </a:prstGeom>
      </dgm:spPr>
      <dgm:t>
        <a:bodyPr/>
        <a:lstStyle/>
        <a:p>
          <a:pPr rtl="1"/>
          <a:r>
            <a:rPr lang="he-IL" sz="1600" b="1" dirty="0">
              <a:solidFill>
                <a:srgbClr val="A62A9D"/>
              </a:solidFill>
              <a:latin typeface="Calibri"/>
              <a:ea typeface="+mn-ea"/>
              <a:cs typeface="Arial"/>
            </a:rPr>
            <a:t>השקעה</a:t>
          </a:r>
          <a:endParaRPr lang="he-IL" sz="1400" b="1" dirty="0">
            <a:solidFill>
              <a:srgbClr val="A62A9D"/>
            </a:solidFill>
            <a:latin typeface="Calibri"/>
            <a:ea typeface="+mn-ea"/>
            <a:cs typeface="Arial"/>
          </a:endParaRPr>
        </a:p>
      </dgm:t>
    </dgm:pt>
    <dgm:pt modelId="{FBF68D88-D949-4EDC-BD74-F37F8BD3FB9F}" type="parTrans" cxnId="{FA76396E-77C5-4FE7-9706-23385AD5C477}">
      <dgm:prSet/>
      <dgm:spPr/>
      <dgm:t>
        <a:bodyPr/>
        <a:lstStyle/>
        <a:p>
          <a:pPr rtl="1"/>
          <a:endParaRPr lang="he-IL" sz="2800"/>
        </a:p>
      </dgm:t>
    </dgm:pt>
    <dgm:pt modelId="{6A19F5E1-9E60-464A-A006-5E45BC1A0EE1}" type="sibTrans" cxnId="{FA76396E-77C5-4FE7-9706-23385AD5C477}">
      <dgm:prSet custT="1"/>
      <dgm:spPr/>
      <dgm:t>
        <a:bodyPr/>
        <a:lstStyle/>
        <a:p>
          <a:pPr rtl="1"/>
          <a:endParaRPr lang="he-IL" sz="3200"/>
        </a:p>
      </dgm:t>
    </dgm:pt>
    <dgm:pt modelId="{F60CD609-ED59-4A17-9533-F5402BFE6E4C}">
      <dgm:prSet phldrT="[טקסט]" custT="1"/>
      <dgm:spPr>
        <a:xfrm>
          <a:off x="656753" y="2186439"/>
          <a:ext cx="835322" cy="726633"/>
        </a:xfrm>
        <a:prstGeom prst="rect">
          <a:avLst/>
        </a:prstGeom>
      </dgm:spPr>
      <dgm:t>
        <a:bodyPr/>
        <a:lstStyle/>
        <a:p>
          <a:pPr rtl="1"/>
          <a:r>
            <a:rPr lang="he-IL" sz="1050">
              <a:latin typeface="Calibri"/>
              <a:ea typeface="+mn-ea"/>
              <a:cs typeface="Arial"/>
            </a:rPr>
            <a:t>הבנקים לא ממהרים להשקיע בעסקים חדשים</a:t>
          </a:r>
        </a:p>
      </dgm:t>
    </dgm:pt>
    <dgm:pt modelId="{E648EE17-37A3-40F6-A009-BF94981D832F}" type="parTrans" cxnId="{ADEAD298-E532-4234-9E85-2E006C97141A}">
      <dgm:prSet/>
      <dgm:spPr/>
      <dgm:t>
        <a:bodyPr/>
        <a:lstStyle/>
        <a:p>
          <a:pPr rtl="1"/>
          <a:endParaRPr lang="he-IL" sz="2800"/>
        </a:p>
      </dgm:t>
    </dgm:pt>
    <dgm:pt modelId="{D669077F-E6B2-4676-9AA4-F7E58CF208B6}" type="sibTrans" cxnId="{ADEAD298-E532-4234-9E85-2E006C97141A}">
      <dgm:prSet/>
      <dgm:spPr/>
      <dgm:t>
        <a:bodyPr/>
        <a:lstStyle/>
        <a:p>
          <a:pPr rtl="1"/>
          <a:endParaRPr lang="he-IL" sz="2800"/>
        </a:p>
      </dgm:t>
    </dgm:pt>
    <dgm:pt modelId="{EE98EDE5-8081-4A28-A829-037754974324}">
      <dgm:prSet custT="1"/>
      <dgm:spPr>
        <a:xfrm>
          <a:off x="1565768" y="1657822"/>
          <a:ext cx="1025834" cy="1395257"/>
        </a:xfrm>
        <a:prstGeom prst="rect">
          <a:avLst/>
        </a:prstGeom>
      </dgm:spPr>
      <dgm:t>
        <a:bodyPr/>
        <a:lstStyle/>
        <a:p>
          <a:pPr rtl="1"/>
          <a:r>
            <a:rPr lang="he-IL" sz="1050" dirty="0">
              <a:latin typeface="Calibri"/>
              <a:ea typeface="+mn-ea"/>
              <a:cs typeface="Arial"/>
            </a:rPr>
            <a:t>גישור על תזרים מזומנים ופערי אשראי ספקים/לקוחות</a:t>
          </a:r>
        </a:p>
      </dgm:t>
    </dgm:pt>
    <dgm:pt modelId="{2E86E6BA-D3A6-404D-AD2B-27538A6B644C}" type="parTrans" cxnId="{5930E1FE-E0BF-44AC-AD7C-3AE9A8CEDB41}">
      <dgm:prSet/>
      <dgm:spPr/>
      <dgm:t>
        <a:bodyPr/>
        <a:lstStyle/>
        <a:p>
          <a:pPr rtl="1"/>
          <a:endParaRPr lang="he-IL" sz="2800"/>
        </a:p>
      </dgm:t>
    </dgm:pt>
    <dgm:pt modelId="{6D1877F8-3B8D-45EE-AB2F-433333A974B4}" type="sibTrans" cxnId="{5930E1FE-E0BF-44AC-AD7C-3AE9A8CEDB41}">
      <dgm:prSet/>
      <dgm:spPr/>
      <dgm:t>
        <a:bodyPr/>
        <a:lstStyle/>
        <a:p>
          <a:pPr rtl="1"/>
          <a:endParaRPr lang="he-IL" sz="2800"/>
        </a:p>
      </dgm:t>
    </dgm:pt>
    <dgm:pt modelId="{8113D51A-6857-4A5B-8482-FDA5EB77BABE}">
      <dgm:prSet custT="1"/>
      <dgm:spPr>
        <a:xfrm>
          <a:off x="2611142" y="1166276"/>
          <a:ext cx="1025834" cy="1886803"/>
        </a:xfrm>
        <a:prstGeom prst="rect">
          <a:avLst/>
        </a:prstGeom>
      </dgm:spPr>
      <dgm:t>
        <a:bodyPr/>
        <a:lstStyle/>
        <a:p>
          <a:pPr rtl="1"/>
          <a:r>
            <a:rPr lang="he-IL" sz="1050" dirty="0">
              <a:latin typeface="Calibri"/>
              <a:ea typeface="+mn-ea"/>
              <a:cs typeface="Arial"/>
            </a:rPr>
            <a:t>השקעות שוטפות לשיפור העסק</a:t>
          </a:r>
        </a:p>
      </dgm:t>
    </dgm:pt>
    <dgm:pt modelId="{C97F58E4-0A3D-4E48-8CD6-F6E9364D6860}" type="parTrans" cxnId="{41E8DE79-5994-4E7D-9D03-E7387CE57A1F}">
      <dgm:prSet/>
      <dgm:spPr/>
      <dgm:t>
        <a:bodyPr/>
        <a:lstStyle/>
        <a:p>
          <a:pPr rtl="1"/>
          <a:endParaRPr lang="he-IL" sz="2800"/>
        </a:p>
      </dgm:t>
    </dgm:pt>
    <dgm:pt modelId="{7ABEEF7C-6CC0-46F7-8BD6-8E6E5EDB5D3D}" type="sibTrans" cxnId="{41E8DE79-5994-4E7D-9D03-E7387CE57A1F}">
      <dgm:prSet/>
      <dgm:spPr/>
      <dgm:t>
        <a:bodyPr/>
        <a:lstStyle/>
        <a:p>
          <a:pPr rtl="1"/>
          <a:endParaRPr lang="he-IL" sz="2800"/>
        </a:p>
      </dgm:t>
    </dgm:pt>
    <dgm:pt modelId="{C3970E74-AE7F-46ED-858F-0D2351358470}">
      <dgm:prSet custT="1"/>
      <dgm:spPr>
        <a:xfrm>
          <a:off x="3759100" y="864021"/>
          <a:ext cx="1025834" cy="2189058"/>
        </a:xfrm>
        <a:prstGeom prst="rect">
          <a:avLst/>
        </a:prstGeom>
      </dgm:spPr>
      <dgm:t>
        <a:bodyPr/>
        <a:lstStyle/>
        <a:p>
          <a:pPr rtl="1"/>
          <a:r>
            <a:rPr lang="he-IL" sz="1600" b="1" dirty="0">
              <a:solidFill>
                <a:srgbClr val="A62A9D"/>
              </a:solidFill>
              <a:latin typeface="Calibri"/>
              <a:ea typeface="+mn-ea"/>
              <a:cs typeface="Arial"/>
            </a:rPr>
            <a:t>צמיחה</a:t>
          </a:r>
        </a:p>
      </dgm:t>
    </dgm:pt>
    <dgm:pt modelId="{8BA20AE9-EEE3-4306-AF1B-C97AF5F370F7}" type="parTrans" cxnId="{FBC079F6-8752-4B82-98D1-1E3394179EAA}">
      <dgm:prSet/>
      <dgm:spPr/>
      <dgm:t>
        <a:bodyPr/>
        <a:lstStyle/>
        <a:p>
          <a:pPr rtl="1"/>
          <a:endParaRPr lang="he-IL" sz="2800"/>
        </a:p>
      </dgm:t>
    </dgm:pt>
    <dgm:pt modelId="{BE98E668-9A8A-44BE-888B-3139541866B3}" type="sibTrans" cxnId="{FBC079F6-8752-4B82-98D1-1E3394179EAA}">
      <dgm:prSet/>
      <dgm:spPr/>
      <dgm:t>
        <a:bodyPr/>
        <a:lstStyle/>
        <a:p>
          <a:pPr rtl="1"/>
          <a:endParaRPr lang="he-IL" sz="2800"/>
        </a:p>
      </dgm:t>
    </dgm:pt>
    <dgm:pt modelId="{7028A028-F7CD-4D6D-B249-16FFC033F671}">
      <dgm:prSet custT="1"/>
      <dgm:spPr>
        <a:xfrm>
          <a:off x="3759100" y="864021"/>
          <a:ext cx="1025834" cy="2189058"/>
        </a:xfrm>
        <a:prstGeom prst="rect">
          <a:avLst/>
        </a:prstGeom>
      </dgm:spPr>
      <dgm:t>
        <a:bodyPr/>
        <a:lstStyle/>
        <a:p>
          <a:pPr rtl="1"/>
          <a:r>
            <a:rPr lang="he-IL" sz="1050" dirty="0">
              <a:latin typeface="Calibri"/>
              <a:ea typeface="+mn-ea"/>
              <a:cs typeface="Arial"/>
            </a:rPr>
            <a:t>הון יחסית משמעותי להיקף פעילות העסק. </a:t>
          </a:r>
        </a:p>
      </dgm:t>
    </dgm:pt>
    <dgm:pt modelId="{0640CA98-4E7D-40E2-84D6-45E9D2118AA8}" type="parTrans" cxnId="{0BFBAFA9-F14A-4DEF-80D5-DE3174DAAA23}">
      <dgm:prSet/>
      <dgm:spPr/>
      <dgm:t>
        <a:bodyPr/>
        <a:lstStyle/>
        <a:p>
          <a:pPr rtl="1"/>
          <a:endParaRPr lang="he-IL" sz="2800"/>
        </a:p>
      </dgm:t>
    </dgm:pt>
    <dgm:pt modelId="{2210E450-5F91-40CC-8CDA-E7B08EC7ED08}" type="sibTrans" cxnId="{0BFBAFA9-F14A-4DEF-80D5-DE3174DAAA23}">
      <dgm:prSet/>
      <dgm:spPr/>
      <dgm:t>
        <a:bodyPr/>
        <a:lstStyle/>
        <a:p>
          <a:pPr rtl="1"/>
          <a:endParaRPr lang="he-IL" sz="2800"/>
        </a:p>
      </dgm:t>
    </dgm:pt>
    <dgm:pt modelId="{1E48DABB-28AA-40D9-9DC6-98A2FD59820D}" type="pres">
      <dgm:prSet presAssocID="{3ACA676F-FACF-49CC-8695-23B5FF45DB2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E635EFC-2717-4343-A29F-D6DB1E88BEDF}" type="pres">
      <dgm:prSet presAssocID="{3ACA676F-FACF-49CC-8695-23B5FF45DB24}" presName="arrow" presStyleLbl="bgShp" presStyleIdx="0" presStyleCnt="1"/>
      <dgm:spPr>
        <a:xfrm>
          <a:off x="193103" y="0"/>
          <a:ext cx="4884928" cy="3053079"/>
        </a:xfrm>
        <a:prstGeom prst="swooshArrow">
          <a:avLst>
            <a:gd name="adj1" fmla="val 25000"/>
            <a:gd name="adj2" fmla="val 25000"/>
          </a:avLst>
        </a:prstGeom>
      </dgm:spPr>
    </dgm:pt>
    <dgm:pt modelId="{EF982EBC-FF65-4039-80B9-E94CEF3E2B36}" type="pres">
      <dgm:prSet presAssocID="{3ACA676F-FACF-49CC-8695-23B5FF45DB24}" presName="arrowDiagram4" presStyleCnt="0"/>
      <dgm:spPr/>
    </dgm:pt>
    <dgm:pt modelId="{A2A7138D-6465-4ECE-AE8F-9648011C1E2E}" type="pres">
      <dgm:prSet presAssocID="{006328D2-FFF5-4520-BB08-CA521CFACD41}" presName="bullet4a" presStyleLbl="node1" presStyleIdx="0" presStyleCnt="4"/>
      <dgm:spPr>
        <a:xfrm>
          <a:off x="674268" y="2270270"/>
          <a:ext cx="112353" cy="112353"/>
        </a:xfrm>
        <a:prstGeom prst="ellipse">
          <a:avLst/>
        </a:prstGeom>
      </dgm:spPr>
    </dgm:pt>
    <dgm:pt modelId="{1299C43B-DAAC-4C0E-B037-D99A37830985}" type="pres">
      <dgm:prSet presAssocID="{006328D2-FFF5-4520-BB08-CA521CFACD41}" presName="textBox4a" presStyleLbl="revTx" presStyleIdx="0" presStyleCnt="4" custLinFactNeighborX="-8822" custLinFactNeighborY="-1926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5725176-FA69-44B0-9F78-8A1508345654}" type="pres">
      <dgm:prSet presAssocID="{76E6DD11-51EB-4A1E-8F67-2E0227962266}" presName="bullet4b" presStyleLbl="node1" presStyleIdx="1" presStyleCnt="4"/>
      <dgm:spPr>
        <a:xfrm>
          <a:off x="1468069" y="1560123"/>
          <a:ext cx="195397" cy="195397"/>
        </a:xfrm>
        <a:prstGeom prst="ellipse">
          <a:avLst/>
        </a:prstGeom>
      </dgm:spPr>
    </dgm:pt>
    <dgm:pt modelId="{3C16DB4A-41BF-4D68-B49C-6A807D59992B}" type="pres">
      <dgm:prSet presAssocID="{76E6DD11-51EB-4A1E-8F67-2E0227962266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EA658B3-02DE-4112-96DF-AD662A1F4004}" type="pres">
      <dgm:prSet presAssocID="{7BB4C899-4596-42FD-930E-617B4D05D601}" presName="bullet4c" presStyleLbl="node1" presStyleIdx="2" presStyleCnt="4"/>
      <dgm:spPr>
        <a:xfrm>
          <a:off x="2481692" y="1036825"/>
          <a:ext cx="258901" cy="258901"/>
        </a:xfrm>
        <a:prstGeom prst="ellipse">
          <a:avLst/>
        </a:prstGeom>
      </dgm:spPr>
    </dgm:pt>
    <dgm:pt modelId="{143A13CD-CE0E-4DB0-B544-9893470611D0}" type="pres">
      <dgm:prSet presAssocID="{7BB4C899-4596-42FD-930E-617B4D05D601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75800A3-1B9C-494B-B395-54CEB77A273F}" type="pres">
      <dgm:prSet presAssocID="{C3970E74-AE7F-46ED-858F-0D2351358470}" presName="bullet4d" presStyleLbl="node1" presStyleIdx="3" presStyleCnt="4"/>
      <dgm:spPr>
        <a:xfrm>
          <a:off x="3585685" y="690606"/>
          <a:ext cx="346829" cy="346829"/>
        </a:xfrm>
        <a:prstGeom prst="ellipse">
          <a:avLst/>
        </a:prstGeom>
      </dgm:spPr>
    </dgm:pt>
    <dgm:pt modelId="{CA325CFC-4C0B-4558-A338-9B806891E7B7}" type="pres">
      <dgm:prSet presAssocID="{C3970E74-AE7F-46ED-858F-0D2351358470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A76396E-77C5-4FE7-9706-23385AD5C477}" srcId="{3ACA676F-FACF-49CC-8695-23B5FF45DB24}" destId="{7BB4C899-4596-42FD-930E-617B4D05D601}" srcOrd="2" destOrd="0" parTransId="{FBF68D88-D949-4EDC-BD74-F37F8BD3FB9F}" sibTransId="{6A19F5E1-9E60-464A-A006-5E45BC1A0EE1}"/>
    <dgm:cxn modelId="{FBC079F6-8752-4B82-98D1-1E3394179EAA}" srcId="{3ACA676F-FACF-49CC-8695-23B5FF45DB24}" destId="{C3970E74-AE7F-46ED-858F-0D2351358470}" srcOrd="3" destOrd="0" parTransId="{8BA20AE9-EEE3-4306-AF1B-C97AF5F370F7}" sibTransId="{BE98E668-9A8A-44BE-888B-3139541866B3}"/>
    <dgm:cxn modelId="{41E8DE79-5994-4E7D-9D03-E7387CE57A1F}" srcId="{7BB4C899-4596-42FD-930E-617B4D05D601}" destId="{8113D51A-6857-4A5B-8482-FDA5EB77BABE}" srcOrd="0" destOrd="0" parTransId="{C97F58E4-0A3D-4E48-8CD6-F6E9364D6860}" sibTransId="{7ABEEF7C-6CC0-46F7-8BD6-8E6E5EDB5D3D}"/>
    <dgm:cxn modelId="{50BFBD5B-B233-4A7B-9F79-5FBD8FC94808}" type="presOf" srcId="{F60CD609-ED59-4A17-9533-F5402BFE6E4C}" destId="{1299C43B-DAAC-4C0E-B037-D99A37830985}" srcOrd="0" destOrd="1" presId="urn:microsoft.com/office/officeart/2005/8/layout/arrow2"/>
    <dgm:cxn modelId="{E2323D24-91F2-4143-8F7C-F725335EB680}" type="presOf" srcId="{76E6DD11-51EB-4A1E-8F67-2E0227962266}" destId="{3C16DB4A-41BF-4D68-B49C-6A807D59992B}" srcOrd="0" destOrd="0" presId="urn:microsoft.com/office/officeart/2005/8/layout/arrow2"/>
    <dgm:cxn modelId="{ADEAD298-E532-4234-9E85-2E006C97141A}" srcId="{006328D2-FFF5-4520-BB08-CA521CFACD41}" destId="{F60CD609-ED59-4A17-9533-F5402BFE6E4C}" srcOrd="0" destOrd="0" parTransId="{E648EE17-37A3-40F6-A009-BF94981D832F}" sibTransId="{D669077F-E6B2-4676-9AA4-F7E58CF208B6}"/>
    <dgm:cxn modelId="{72B629A8-3807-477F-8E8D-984F68CA6C8E}" srcId="{3ACA676F-FACF-49CC-8695-23B5FF45DB24}" destId="{006328D2-FFF5-4520-BB08-CA521CFACD41}" srcOrd="0" destOrd="0" parTransId="{1A0A99BA-6C83-42DF-86C3-A33BE20F1D8E}" sibTransId="{36740A38-EF22-436C-8984-1D3275D0B499}"/>
    <dgm:cxn modelId="{BC8D4E01-FEB9-4818-A251-A9805372B199}" srcId="{3ACA676F-FACF-49CC-8695-23B5FF45DB24}" destId="{76E6DD11-51EB-4A1E-8F67-2E0227962266}" srcOrd="1" destOrd="0" parTransId="{D6388181-7082-4597-8B8D-84AF7C0C4FF8}" sibTransId="{3C812997-BAA5-48B0-8C64-E261D1DBC9F4}"/>
    <dgm:cxn modelId="{4246484D-CF21-49CA-A740-BAA8337CCBCC}" type="presOf" srcId="{7028A028-F7CD-4D6D-B249-16FFC033F671}" destId="{CA325CFC-4C0B-4558-A338-9B806891E7B7}" srcOrd="0" destOrd="1" presId="urn:microsoft.com/office/officeart/2005/8/layout/arrow2"/>
    <dgm:cxn modelId="{245FBA3E-2561-4BB7-B607-DBFE134DEF88}" type="presOf" srcId="{006328D2-FFF5-4520-BB08-CA521CFACD41}" destId="{1299C43B-DAAC-4C0E-B037-D99A37830985}" srcOrd="0" destOrd="0" presId="urn:microsoft.com/office/officeart/2005/8/layout/arrow2"/>
    <dgm:cxn modelId="{9FD1F564-27C5-4640-BFC6-1C0F0EFEDB63}" type="presOf" srcId="{EE98EDE5-8081-4A28-A829-037754974324}" destId="{3C16DB4A-41BF-4D68-B49C-6A807D59992B}" srcOrd="0" destOrd="1" presId="urn:microsoft.com/office/officeart/2005/8/layout/arrow2"/>
    <dgm:cxn modelId="{0BFBAFA9-F14A-4DEF-80D5-DE3174DAAA23}" srcId="{C3970E74-AE7F-46ED-858F-0D2351358470}" destId="{7028A028-F7CD-4D6D-B249-16FFC033F671}" srcOrd="0" destOrd="0" parTransId="{0640CA98-4E7D-40E2-84D6-45E9D2118AA8}" sibTransId="{2210E450-5F91-40CC-8CDA-E7B08EC7ED08}"/>
    <dgm:cxn modelId="{5930E1FE-E0BF-44AC-AD7C-3AE9A8CEDB41}" srcId="{76E6DD11-51EB-4A1E-8F67-2E0227962266}" destId="{EE98EDE5-8081-4A28-A829-037754974324}" srcOrd="0" destOrd="0" parTransId="{2E86E6BA-D3A6-404D-AD2B-27538A6B644C}" sibTransId="{6D1877F8-3B8D-45EE-AB2F-433333A974B4}"/>
    <dgm:cxn modelId="{3756780D-6B0B-48FA-BDD7-136C7D09DD74}" type="presOf" srcId="{C3970E74-AE7F-46ED-858F-0D2351358470}" destId="{CA325CFC-4C0B-4558-A338-9B806891E7B7}" srcOrd="0" destOrd="0" presId="urn:microsoft.com/office/officeart/2005/8/layout/arrow2"/>
    <dgm:cxn modelId="{B083FA69-5681-4FF7-A6BF-87E2ABA18DEF}" type="presOf" srcId="{7BB4C899-4596-42FD-930E-617B4D05D601}" destId="{143A13CD-CE0E-4DB0-B544-9893470611D0}" srcOrd="0" destOrd="0" presId="urn:microsoft.com/office/officeart/2005/8/layout/arrow2"/>
    <dgm:cxn modelId="{89FA7962-EB3F-4C09-B8E2-08AB215AB1AA}" type="presOf" srcId="{8113D51A-6857-4A5B-8482-FDA5EB77BABE}" destId="{143A13CD-CE0E-4DB0-B544-9893470611D0}" srcOrd="0" destOrd="1" presId="urn:microsoft.com/office/officeart/2005/8/layout/arrow2"/>
    <dgm:cxn modelId="{E382BB49-760D-4EC8-99B5-CA5B6262B7FB}" type="presOf" srcId="{3ACA676F-FACF-49CC-8695-23B5FF45DB24}" destId="{1E48DABB-28AA-40D9-9DC6-98A2FD59820D}" srcOrd="0" destOrd="0" presId="urn:microsoft.com/office/officeart/2005/8/layout/arrow2"/>
    <dgm:cxn modelId="{D4B7DBAA-8DE1-4BB6-8277-647EB29B21D9}" type="presParOf" srcId="{1E48DABB-28AA-40D9-9DC6-98A2FD59820D}" destId="{AE635EFC-2717-4343-A29F-D6DB1E88BEDF}" srcOrd="0" destOrd="0" presId="urn:microsoft.com/office/officeart/2005/8/layout/arrow2"/>
    <dgm:cxn modelId="{D9DCC7F8-E7DD-44DB-89C2-286330E52B42}" type="presParOf" srcId="{1E48DABB-28AA-40D9-9DC6-98A2FD59820D}" destId="{EF982EBC-FF65-4039-80B9-E94CEF3E2B36}" srcOrd="1" destOrd="0" presId="urn:microsoft.com/office/officeart/2005/8/layout/arrow2"/>
    <dgm:cxn modelId="{5E420207-6013-4E76-BD8F-FEA76ABDF3DD}" type="presParOf" srcId="{EF982EBC-FF65-4039-80B9-E94CEF3E2B36}" destId="{A2A7138D-6465-4ECE-AE8F-9648011C1E2E}" srcOrd="0" destOrd="0" presId="urn:microsoft.com/office/officeart/2005/8/layout/arrow2"/>
    <dgm:cxn modelId="{78566262-9573-49F1-B5D8-7727DF4D1AA9}" type="presParOf" srcId="{EF982EBC-FF65-4039-80B9-E94CEF3E2B36}" destId="{1299C43B-DAAC-4C0E-B037-D99A37830985}" srcOrd="1" destOrd="0" presId="urn:microsoft.com/office/officeart/2005/8/layout/arrow2"/>
    <dgm:cxn modelId="{A09D9761-074D-46FE-8C89-0572C2C09AB9}" type="presParOf" srcId="{EF982EBC-FF65-4039-80B9-E94CEF3E2B36}" destId="{A5725176-FA69-44B0-9F78-8A1508345654}" srcOrd="2" destOrd="0" presId="urn:microsoft.com/office/officeart/2005/8/layout/arrow2"/>
    <dgm:cxn modelId="{05DD7307-A6E6-4C5E-828F-23F6D0CF1894}" type="presParOf" srcId="{EF982EBC-FF65-4039-80B9-E94CEF3E2B36}" destId="{3C16DB4A-41BF-4D68-B49C-6A807D59992B}" srcOrd="3" destOrd="0" presId="urn:microsoft.com/office/officeart/2005/8/layout/arrow2"/>
    <dgm:cxn modelId="{7FCFD2AE-6B06-4A76-8A36-92D7A9867763}" type="presParOf" srcId="{EF982EBC-FF65-4039-80B9-E94CEF3E2B36}" destId="{1EA658B3-02DE-4112-96DF-AD662A1F4004}" srcOrd="4" destOrd="0" presId="urn:microsoft.com/office/officeart/2005/8/layout/arrow2"/>
    <dgm:cxn modelId="{2764114D-D833-4319-BE1C-ABEDB48461F6}" type="presParOf" srcId="{EF982EBC-FF65-4039-80B9-E94CEF3E2B36}" destId="{143A13CD-CE0E-4DB0-B544-9893470611D0}" srcOrd="5" destOrd="0" presId="urn:microsoft.com/office/officeart/2005/8/layout/arrow2"/>
    <dgm:cxn modelId="{0284D414-0C6A-48DF-B864-DF40970C12F5}" type="presParOf" srcId="{EF982EBC-FF65-4039-80B9-E94CEF3E2B36}" destId="{175800A3-1B9C-494B-B395-54CEB77A273F}" srcOrd="6" destOrd="0" presId="urn:microsoft.com/office/officeart/2005/8/layout/arrow2"/>
    <dgm:cxn modelId="{948DFCB4-097D-4670-8A03-D1ADA131B9B4}" type="presParOf" srcId="{EF982EBC-FF65-4039-80B9-E94CEF3E2B36}" destId="{CA325CFC-4C0B-4558-A338-9B806891E7B7}" srcOrd="7" destOrd="0" presId="urn:microsoft.com/office/officeart/2005/8/layout/arrow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B413A1-017E-4004-8253-750A5114C17C}" type="doc">
      <dgm:prSet loTypeId="urn:microsoft.com/office/officeart/2005/8/layout/vList5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pPr rtl="1"/>
          <a:endParaRPr lang="he-IL"/>
        </a:p>
      </dgm:t>
    </dgm:pt>
    <dgm:pt modelId="{4151C609-2B69-44A1-92B6-4610AC17FA9D}">
      <dgm:prSet phldrT="[טקסט]"/>
      <dgm:spPr/>
      <dgm:t>
        <a:bodyPr/>
        <a:lstStyle/>
        <a:p>
          <a:pPr rtl="1"/>
          <a:r>
            <a:rPr lang="he-IL" dirty="0"/>
            <a:t>מערך פריסה והיכרות עם העסק</a:t>
          </a:r>
        </a:p>
      </dgm:t>
    </dgm:pt>
    <dgm:pt modelId="{62467C34-F38A-4748-975F-AEB20EC8BA32}" type="parTrans" cxnId="{42631CA3-16E1-42D8-B6EF-C9719FE30A07}">
      <dgm:prSet/>
      <dgm:spPr/>
      <dgm:t>
        <a:bodyPr/>
        <a:lstStyle/>
        <a:p>
          <a:pPr rtl="1"/>
          <a:endParaRPr lang="he-IL"/>
        </a:p>
      </dgm:t>
    </dgm:pt>
    <dgm:pt modelId="{328C5A88-203C-4504-9011-583FFB4A5805}" type="sibTrans" cxnId="{42631CA3-16E1-42D8-B6EF-C9719FE30A07}">
      <dgm:prSet/>
      <dgm:spPr/>
      <dgm:t>
        <a:bodyPr/>
        <a:lstStyle/>
        <a:p>
          <a:pPr rtl="1"/>
          <a:endParaRPr lang="he-IL"/>
        </a:p>
      </dgm:t>
    </dgm:pt>
    <dgm:pt modelId="{D944DDBA-8452-440E-98C1-8BBA8CEEE4F2}">
      <dgm:prSet phldrT="[טקסט]" custT="1"/>
      <dgm:spPr/>
      <dgm:t>
        <a:bodyPr/>
        <a:lstStyle/>
        <a:p>
          <a:pPr rtl="1"/>
          <a:r>
            <a:rPr lang="he-IL" sz="3200" b="1" dirty="0"/>
            <a:t>סיכון</a:t>
          </a:r>
        </a:p>
      </dgm:t>
    </dgm:pt>
    <dgm:pt modelId="{73F49C77-4EE8-4196-973B-98DD9393768C}" type="parTrans" cxnId="{98E65802-CC72-4D87-82AA-81606C6BC3A0}">
      <dgm:prSet/>
      <dgm:spPr/>
      <dgm:t>
        <a:bodyPr/>
        <a:lstStyle/>
        <a:p>
          <a:pPr rtl="1"/>
          <a:endParaRPr lang="he-IL"/>
        </a:p>
      </dgm:t>
    </dgm:pt>
    <dgm:pt modelId="{5B421898-C7BA-42D7-A80E-8126362AF0E9}" type="sibTrans" cxnId="{98E65802-CC72-4D87-82AA-81606C6BC3A0}">
      <dgm:prSet/>
      <dgm:spPr/>
      <dgm:t>
        <a:bodyPr/>
        <a:lstStyle/>
        <a:p>
          <a:pPr rtl="1"/>
          <a:endParaRPr lang="he-IL"/>
        </a:p>
      </dgm:t>
    </dgm:pt>
    <dgm:pt modelId="{C06CECD1-7EB4-4CDC-8AAC-CE9CDF717BEF}">
      <dgm:prSet phldrT="[טקסט]"/>
      <dgm:spPr/>
      <dgm:t>
        <a:bodyPr/>
        <a:lstStyle/>
        <a:p>
          <a:pPr rtl="1"/>
          <a:r>
            <a:rPr lang="he-IL" dirty="0"/>
            <a:t>ייחוס סיכון יתר – פערי מידע</a:t>
          </a:r>
        </a:p>
      </dgm:t>
    </dgm:pt>
    <dgm:pt modelId="{1DD6061D-2105-4DB9-B172-0325DC84B8FA}" type="parTrans" cxnId="{D8E1936C-A497-4055-876B-FEEA2016D3FC}">
      <dgm:prSet/>
      <dgm:spPr/>
      <dgm:t>
        <a:bodyPr/>
        <a:lstStyle/>
        <a:p>
          <a:pPr rtl="1"/>
          <a:endParaRPr lang="he-IL"/>
        </a:p>
      </dgm:t>
    </dgm:pt>
    <dgm:pt modelId="{B10A2498-F9EE-4BCD-9BE8-CE79B6F4B56D}" type="sibTrans" cxnId="{D8E1936C-A497-4055-876B-FEEA2016D3FC}">
      <dgm:prSet/>
      <dgm:spPr/>
      <dgm:t>
        <a:bodyPr/>
        <a:lstStyle/>
        <a:p>
          <a:pPr rtl="1"/>
          <a:endParaRPr lang="he-IL"/>
        </a:p>
      </dgm:t>
    </dgm:pt>
    <dgm:pt modelId="{8067A564-EDA0-42E1-83FD-F070867B34DE}">
      <dgm:prSet phldrT="[טקסט]"/>
      <dgm:spPr/>
      <dgm:t>
        <a:bodyPr/>
        <a:lstStyle/>
        <a:p>
          <a:pPr rtl="1"/>
          <a:r>
            <a:rPr lang="he-IL" dirty="0"/>
            <a:t>סיכון מיקרו לעומת סיכון מקרו</a:t>
          </a:r>
        </a:p>
      </dgm:t>
    </dgm:pt>
    <dgm:pt modelId="{4B7A255B-8B52-4F21-BE33-774288953414}" type="parTrans" cxnId="{82ACF067-BB33-4327-A7DD-06ED1ECE5AE5}">
      <dgm:prSet/>
      <dgm:spPr/>
      <dgm:t>
        <a:bodyPr/>
        <a:lstStyle/>
        <a:p>
          <a:pPr rtl="1"/>
          <a:endParaRPr lang="he-IL"/>
        </a:p>
      </dgm:t>
    </dgm:pt>
    <dgm:pt modelId="{4F89104D-F82A-457E-B75E-0CF96A2BA295}" type="sibTrans" cxnId="{82ACF067-BB33-4327-A7DD-06ED1ECE5AE5}">
      <dgm:prSet/>
      <dgm:spPr/>
      <dgm:t>
        <a:bodyPr/>
        <a:lstStyle/>
        <a:p>
          <a:pPr rtl="1"/>
          <a:endParaRPr lang="he-IL"/>
        </a:p>
      </dgm:t>
    </dgm:pt>
    <dgm:pt modelId="{C2B7B10B-08D4-4EF5-8819-9C074024774E}">
      <dgm:prSet phldrT="[טקסט]"/>
      <dgm:spPr/>
      <dgm:t>
        <a:bodyPr/>
        <a:lstStyle/>
        <a:p>
          <a:pPr rtl="1"/>
          <a:r>
            <a:rPr lang="he-IL" dirty="0"/>
            <a:t>חובות פגומים:</a:t>
          </a:r>
          <a:r>
            <a:rPr lang="en-US" dirty="0"/>
            <a:t/>
          </a:r>
          <a:br>
            <a:rPr lang="en-US" dirty="0"/>
          </a:br>
          <a:r>
            <a:rPr lang="he-IL" dirty="0"/>
            <a:t>	עסקים גדולים ובינוניים 0.3%</a:t>
          </a:r>
          <a:r>
            <a:rPr lang="en-US" dirty="0"/>
            <a:t/>
          </a:r>
          <a:br>
            <a:rPr lang="en-US" dirty="0"/>
          </a:br>
          <a:r>
            <a:rPr lang="he-IL" dirty="0"/>
            <a:t>	עסקים קטנים 0.62%</a:t>
          </a:r>
        </a:p>
      </dgm:t>
    </dgm:pt>
    <dgm:pt modelId="{2B328BC4-5426-4CB6-B7E2-EE195949C349}" type="parTrans" cxnId="{78C1FF4A-F9A4-4AC2-8BB6-10EC901A6AA9}">
      <dgm:prSet/>
      <dgm:spPr/>
      <dgm:t>
        <a:bodyPr/>
        <a:lstStyle/>
        <a:p>
          <a:pPr rtl="1"/>
          <a:endParaRPr lang="he-IL"/>
        </a:p>
      </dgm:t>
    </dgm:pt>
    <dgm:pt modelId="{F6C0F33A-0F60-44FC-BACD-BD6CB49631F3}" type="sibTrans" cxnId="{78C1FF4A-F9A4-4AC2-8BB6-10EC901A6AA9}">
      <dgm:prSet/>
      <dgm:spPr/>
      <dgm:t>
        <a:bodyPr/>
        <a:lstStyle/>
        <a:p>
          <a:pPr rtl="1"/>
          <a:endParaRPr lang="he-IL"/>
        </a:p>
      </dgm:t>
    </dgm:pt>
    <dgm:pt modelId="{8398BF57-B8D2-482A-8521-C7910D5F72C9}">
      <dgm:prSet phldrT="[טקסט]"/>
      <dgm:spPr/>
      <dgm:t>
        <a:bodyPr/>
        <a:lstStyle/>
        <a:p>
          <a:pPr rtl="1"/>
          <a:r>
            <a:rPr lang="he-IL" dirty="0"/>
            <a:t>עלויות בדיקה וניהול</a:t>
          </a:r>
        </a:p>
      </dgm:t>
    </dgm:pt>
    <dgm:pt modelId="{8BE49ED9-5B19-4B3B-8357-78E29E035644}" type="parTrans" cxnId="{21534210-339F-4E1B-A316-F7E9848ABD13}">
      <dgm:prSet/>
      <dgm:spPr/>
      <dgm:t>
        <a:bodyPr/>
        <a:lstStyle/>
        <a:p>
          <a:pPr rtl="1"/>
          <a:endParaRPr lang="he-IL"/>
        </a:p>
      </dgm:t>
    </dgm:pt>
    <dgm:pt modelId="{498AF7DE-631B-4A69-B268-BBEBF0CCE179}" type="sibTrans" cxnId="{21534210-339F-4E1B-A316-F7E9848ABD13}">
      <dgm:prSet/>
      <dgm:spPr/>
      <dgm:t>
        <a:bodyPr/>
        <a:lstStyle/>
        <a:p>
          <a:pPr rtl="1"/>
          <a:endParaRPr lang="he-IL"/>
        </a:p>
      </dgm:t>
    </dgm:pt>
    <dgm:pt modelId="{75E82A32-FA5C-4416-9919-96575A2560A6}">
      <dgm:prSet phldrT="[טקסט]"/>
      <dgm:spPr/>
      <dgm:t>
        <a:bodyPr/>
        <a:lstStyle/>
        <a:p>
          <a:pPr rtl="1"/>
          <a:r>
            <a:rPr lang="he-IL" dirty="0"/>
            <a:t>ידע בתחומי העסקים השונים</a:t>
          </a:r>
        </a:p>
      </dgm:t>
    </dgm:pt>
    <dgm:pt modelId="{573D77B8-AEEB-4E9C-9523-59426464B133}" type="parTrans" cxnId="{F611D324-5C92-4924-818F-433CFCBE6131}">
      <dgm:prSet/>
      <dgm:spPr/>
      <dgm:t>
        <a:bodyPr/>
        <a:lstStyle/>
        <a:p>
          <a:pPr rtl="1"/>
          <a:endParaRPr lang="he-IL"/>
        </a:p>
      </dgm:t>
    </dgm:pt>
    <dgm:pt modelId="{63046C45-675A-44AA-BAFD-EF3FD9A7F8B8}" type="sibTrans" cxnId="{F611D324-5C92-4924-818F-433CFCBE6131}">
      <dgm:prSet/>
      <dgm:spPr/>
      <dgm:t>
        <a:bodyPr/>
        <a:lstStyle/>
        <a:p>
          <a:pPr rtl="1"/>
          <a:endParaRPr lang="he-IL"/>
        </a:p>
      </dgm:t>
    </dgm:pt>
    <dgm:pt modelId="{C59E15BB-333D-41A1-99A8-E7F2589298E0}">
      <dgm:prSet phldrT="[טקסט]"/>
      <dgm:spPr/>
      <dgm:t>
        <a:bodyPr/>
        <a:lstStyle/>
        <a:p>
          <a:pPr rtl="1"/>
          <a:r>
            <a:rPr lang="he-IL" dirty="0"/>
            <a:t>בדיקה פרטנית של כל בקשה</a:t>
          </a:r>
        </a:p>
      </dgm:t>
    </dgm:pt>
    <dgm:pt modelId="{B579518E-559E-48FD-A4A7-B2F90498563C}" type="parTrans" cxnId="{7727D4B7-ADDA-46B3-BF4E-D03F29AD8007}">
      <dgm:prSet/>
      <dgm:spPr/>
      <dgm:t>
        <a:bodyPr/>
        <a:lstStyle/>
        <a:p>
          <a:pPr rtl="1"/>
          <a:endParaRPr lang="he-IL"/>
        </a:p>
      </dgm:t>
    </dgm:pt>
    <dgm:pt modelId="{38F912EB-F847-4369-8903-5FE7CFE6F74D}" type="sibTrans" cxnId="{7727D4B7-ADDA-46B3-BF4E-D03F29AD8007}">
      <dgm:prSet/>
      <dgm:spPr/>
      <dgm:t>
        <a:bodyPr/>
        <a:lstStyle/>
        <a:p>
          <a:pPr rtl="1"/>
          <a:endParaRPr lang="he-IL"/>
        </a:p>
      </dgm:t>
    </dgm:pt>
    <dgm:pt modelId="{3299BE86-053B-4E9C-9766-6650C8294C86}">
      <dgm:prSet phldrT="[טקסט]" custT="1"/>
      <dgm:spPr/>
      <dgm:t>
        <a:bodyPr/>
        <a:lstStyle/>
        <a:p>
          <a:pPr rtl="0"/>
          <a:r>
            <a:rPr lang="he-IL" sz="3200" b="1" dirty="0"/>
            <a:t>חיתום</a:t>
          </a:r>
        </a:p>
      </dgm:t>
    </dgm:pt>
    <dgm:pt modelId="{F5293603-40B2-4F88-B116-A62EDB414D3B}" type="sibTrans" cxnId="{6A4F8F80-D63B-43F2-A33D-E59B52F0DF5E}">
      <dgm:prSet/>
      <dgm:spPr/>
      <dgm:t>
        <a:bodyPr/>
        <a:lstStyle/>
        <a:p>
          <a:pPr rtl="1"/>
          <a:endParaRPr lang="he-IL"/>
        </a:p>
      </dgm:t>
    </dgm:pt>
    <dgm:pt modelId="{24D9437C-5A30-49CB-A678-7A32A8AD43DA}" type="parTrans" cxnId="{6A4F8F80-D63B-43F2-A33D-E59B52F0DF5E}">
      <dgm:prSet/>
      <dgm:spPr/>
      <dgm:t>
        <a:bodyPr/>
        <a:lstStyle/>
        <a:p>
          <a:pPr rtl="1"/>
          <a:endParaRPr lang="he-IL"/>
        </a:p>
      </dgm:t>
    </dgm:pt>
    <dgm:pt modelId="{6D6669E8-85F7-4063-A0AC-6D532D1B105D}" type="pres">
      <dgm:prSet presAssocID="{6EB413A1-017E-4004-8253-750A5114C17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5FE7BD2-AC67-42A6-A80E-BD5522E5210A}" type="pres">
      <dgm:prSet presAssocID="{3299BE86-053B-4E9C-9766-6650C8294C86}" presName="linNode" presStyleCnt="0"/>
      <dgm:spPr/>
    </dgm:pt>
    <dgm:pt modelId="{2F54D047-3BA3-4C0D-A4AD-71E0488F233D}" type="pres">
      <dgm:prSet presAssocID="{3299BE86-053B-4E9C-9766-6650C8294C8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465F2AC-E666-47DF-99FA-C66A2424BA31}" type="pres">
      <dgm:prSet presAssocID="{3299BE86-053B-4E9C-9766-6650C8294C8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B5ED3DF-F943-4B65-A49F-91EC3DF80BB0}" type="pres">
      <dgm:prSet presAssocID="{F5293603-40B2-4F88-B116-A62EDB414D3B}" presName="sp" presStyleCnt="0"/>
      <dgm:spPr/>
    </dgm:pt>
    <dgm:pt modelId="{071A9BC2-A927-4A00-A554-BA85BCF08B98}" type="pres">
      <dgm:prSet presAssocID="{D944DDBA-8452-440E-98C1-8BBA8CEEE4F2}" presName="linNode" presStyleCnt="0"/>
      <dgm:spPr/>
    </dgm:pt>
    <dgm:pt modelId="{1BFB5D8F-C2E9-4DAF-9711-D67ACBDEE5FF}" type="pres">
      <dgm:prSet presAssocID="{D944DDBA-8452-440E-98C1-8BBA8CEEE4F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A6533A8-194D-41BD-9A8B-B69C141296AD}" type="pres">
      <dgm:prSet presAssocID="{D944DDBA-8452-440E-98C1-8BBA8CEEE4F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013A2A1-0382-4A19-9F65-5D76DC0E7148}" type="presOf" srcId="{C06CECD1-7EB4-4CDC-8AAC-CE9CDF717BEF}" destId="{DA6533A8-194D-41BD-9A8B-B69C141296AD}" srcOrd="0" destOrd="0" presId="urn:microsoft.com/office/officeart/2005/8/layout/vList5"/>
    <dgm:cxn modelId="{82ACF067-BB33-4327-A7DD-06ED1ECE5AE5}" srcId="{D944DDBA-8452-440E-98C1-8BBA8CEEE4F2}" destId="{8067A564-EDA0-42E1-83FD-F070867B34DE}" srcOrd="1" destOrd="0" parTransId="{4B7A255B-8B52-4F21-BE33-774288953414}" sibTransId="{4F89104D-F82A-457E-B75E-0CF96A2BA295}"/>
    <dgm:cxn modelId="{98E65802-CC72-4D87-82AA-81606C6BC3A0}" srcId="{6EB413A1-017E-4004-8253-750A5114C17C}" destId="{D944DDBA-8452-440E-98C1-8BBA8CEEE4F2}" srcOrd="1" destOrd="0" parTransId="{73F49C77-4EE8-4196-973B-98DD9393768C}" sibTransId="{5B421898-C7BA-42D7-A80E-8126362AF0E9}"/>
    <dgm:cxn modelId="{EBEEE38D-499A-443A-9539-932615E0B139}" type="presOf" srcId="{4151C609-2B69-44A1-92B6-4610AC17FA9D}" destId="{1465F2AC-E666-47DF-99FA-C66A2424BA31}" srcOrd="0" destOrd="0" presId="urn:microsoft.com/office/officeart/2005/8/layout/vList5"/>
    <dgm:cxn modelId="{B00A4A70-43D5-472A-BCA6-EF0844BC2DF6}" type="presOf" srcId="{D944DDBA-8452-440E-98C1-8BBA8CEEE4F2}" destId="{1BFB5D8F-C2E9-4DAF-9711-D67ACBDEE5FF}" srcOrd="0" destOrd="0" presId="urn:microsoft.com/office/officeart/2005/8/layout/vList5"/>
    <dgm:cxn modelId="{08710E57-D683-4B1E-942D-B21797375251}" type="presOf" srcId="{6EB413A1-017E-4004-8253-750A5114C17C}" destId="{6D6669E8-85F7-4063-A0AC-6D532D1B105D}" srcOrd="0" destOrd="0" presId="urn:microsoft.com/office/officeart/2005/8/layout/vList5"/>
    <dgm:cxn modelId="{D8E1936C-A497-4055-876B-FEEA2016D3FC}" srcId="{D944DDBA-8452-440E-98C1-8BBA8CEEE4F2}" destId="{C06CECD1-7EB4-4CDC-8AAC-CE9CDF717BEF}" srcOrd="0" destOrd="0" parTransId="{1DD6061D-2105-4DB9-B172-0325DC84B8FA}" sibTransId="{B10A2498-F9EE-4BCD-9BE8-CE79B6F4B56D}"/>
    <dgm:cxn modelId="{42631CA3-16E1-42D8-B6EF-C9719FE30A07}" srcId="{3299BE86-053B-4E9C-9766-6650C8294C86}" destId="{4151C609-2B69-44A1-92B6-4610AC17FA9D}" srcOrd="0" destOrd="0" parTransId="{62467C34-F38A-4748-975F-AEB20EC8BA32}" sibTransId="{328C5A88-203C-4504-9011-583FFB4A5805}"/>
    <dgm:cxn modelId="{78C1FF4A-F9A4-4AC2-8BB6-10EC901A6AA9}" srcId="{D944DDBA-8452-440E-98C1-8BBA8CEEE4F2}" destId="{C2B7B10B-08D4-4EF5-8819-9C074024774E}" srcOrd="2" destOrd="0" parTransId="{2B328BC4-5426-4CB6-B7E2-EE195949C349}" sibTransId="{F6C0F33A-0F60-44FC-BACD-BD6CB49631F3}"/>
    <dgm:cxn modelId="{91C03EEF-2270-46BB-BB1B-D10446027B13}" type="presOf" srcId="{75E82A32-FA5C-4416-9919-96575A2560A6}" destId="{1465F2AC-E666-47DF-99FA-C66A2424BA31}" srcOrd="0" destOrd="1" presId="urn:microsoft.com/office/officeart/2005/8/layout/vList5"/>
    <dgm:cxn modelId="{856A867C-716D-40FE-8395-EC72DB6367EF}" type="presOf" srcId="{3299BE86-053B-4E9C-9766-6650C8294C86}" destId="{2F54D047-3BA3-4C0D-A4AD-71E0488F233D}" srcOrd="0" destOrd="0" presId="urn:microsoft.com/office/officeart/2005/8/layout/vList5"/>
    <dgm:cxn modelId="{CE1825C7-4BCF-402F-B536-47FA40C856FB}" type="presOf" srcId="{C2B7B10B-08D4-4EF5-8819-9C074024774E}" destId="{DA6533A8-194D-41BD-9A8B-B69C141296AD}" srcOrd="0" destOrd="2" presId="urn:microsoft.com/office/officeart/2005/8/layout/vList5"/>
    <dgm:cxn modelId="{F611D324-5C92-4924-818F-433CFCBE6131}" srcId="{3299BE86-053B-4E9C-9766-6650C8294C86}" destId="{75E82A32-FA5C-4416-9919-96575A2560A6}" srcOrd="1" destOrd="0" parTransId="{573D77B8-AEEB-4E9C-9523-59426464B133}" sibTransId="{63046C45-675A-44AA-BAFD-EF3FD9A7F8B8}"/>
    <dgm:cxn modelId="{7727D4B7-ADDA-46B3-BF4E-D03F29AD8007}" srcId="{3299BE86-053B-4E9C-9766-6650C8294C86}" destId="{C59E15BB-333D-41A1-99A8-E7F2589298E0}" srcOrd="3" destOrd="0" parTransId="{B579518E-559E-48FD-A4A7-B2F90498563C}" sibTransId="{38F912EB-F847-4369-8903-5FE7CFE6F74D}"/>
    <dgm:cxn modelId="{CC9FE26E-37B0-4F8D-A336-BA41739904E4}" type="presOf" srcId="{8067A564-EDA0-42E1-83FD-F070867B34DE}" destId="{DA6533A8-194D-41BD-9A8B-B69C141296AD}" srcOrd="0" destOrd="1" presId="urn:microsoft.com/office/officeart/2005/8/layout/vList5"/>
    <dgm:cxn modelId="{21534210-339F-4E1B-A316-F7E9848ABD13}" srcId="{3299BE86-053B-4E9C-9766-6650C8294C86}" destId="{8398BF57-B8D2-482A-8521-C7910D5F72C9}" srcOrd="2" destOrd="0" parTransId="{8BE49ED9-5B19-4B3B-8357-78E29E035644}" sibTransId="{498AF7DE-631B-4A69-B268-BBEBF0CCE179}"/>
    <dgm:cxn modelId="{8838B9C6-7ABF-441E-A360-7398A61D8D43}" type="presOf" srcId="{C59E15BB-333D-41A1-99A8-E7F2589298E0}" destId="{1465F2AC-E666-47DF-99FA-C66A2424BA31}" srcOrd="0" destOrd="3" presId="urn:microsoft.com/office/officeart/2005/8/layout/vList5"/>
    <dgm:cxn modelId="{6A4F8F80-D63B-43F2-A33D-E59B52F0DF5E}" srcId="{6EB413A1-017E-4004-8253-750A5114C17C}" destId="{3299BE86-053B-4E9C-9766-6650C8294C86}" srcOrd="0" destOrd="0" parTransId="{24D9437C-5A30-49CB-A678-7A32A8AD43DA}" sibTransId="{F5293603-40B2-4F88-B116-A62EDB414D3B}"/>
    <dgm:cxn modelId="{358E9619-D77B-4554-86D0-7A5A098D744E}" type="presOf" srcId="{8398BF57-B8D2-482A-8521-C7910D5F72C9}" destId="{1465F2AC-E666-47DF-99FA-C66A2424BA31}" srcOrd="0" destOrd="2" presId="urn:microsoft.com/office/officeart/2005/8/layout/vList5"/>
    <dgm:cxn modelId="{3CB426E4-932E-4641-B899-CE8D27960106}" type="presParOf" srcId="{6D6669E8-85F7-4063-A0AC-6D532D1B105D}" destId="{85FE7BD2-AC67-42A6-A80E-BD5522E5210A}" srcOrd="0" destOrd="0" presId="urn:microsoft.com/office/officeart/2005/8/layout/vList5"/>
    <dgm:cxn modelId="{BFEEF640-F897-441D-9488-7B158AF8CF44}" type="presParOf" srcId="{85FE7BD2-AC67-42A6-A80E-BD5522E5210A}" destId="{2F54D047-3BA3-4C0D-A4AD-71E0488F233D}" srcOrd="0" destOrd="0" presId="urn:microsoft.com/office/officeart/2005/8/layout/vList5"/>
    <dgm:cxn modelId="{E6CC8D03-DA1F-4698-9C5A-FB727F3BF292}" type="presParOf" srcId="{85FE7BD2-AC67-42A6-A80E-BD5522E5210A}" destId="{1465F2AC-E666-47DF-99FA-C66A2424BA31}" srcOrd="1" destOrd="0" presId="urn:microsoft.com/office/officeart/2005/8/layout/vList5"/>
    <dgm:cxn modelId="{CD793534-B998-4960-825D-BD84A9DA6EB4}" type="presParOf" srcId="{6D6669E8-85F7-4063-A0AC-6D532D1B105D}" destId="{6B5ED3DF-F943-4B65-A49F-91EC3DF80BB0}" srcOrd="1" destOrd="0" presId="urn:microsoft.com/office/officeart/2005/8/layout/vList5"/>
    <dgm:cxn modelId="{2C90D541-D4B1-4DAF-95FB-EF86D08A104C}" type="presParOf" srcId="{6D6669E8-85F7-4063-A0AC-6D532D1B105D}" destId="{071A9BC2-A927-4A00-A554-BA85BCF08B98}" srcOrd="2" destOrd="0" presId="urn:microsoft.com/office/officeart/2005/8/layout/vList5"/>
    <dgm:cxn modelId="{56390EC4-1907-47F2-9219-D6832CA8E220}" type="presParOf" srcId="{071A9BC2-A927-4A00-A554-BA85BCF08B98}" destId="{1BFB5D8F-C2E9-4DAF-9711-D67ACBDEE5FF}" srcOrd="0" destOrd="0" presId="urn:microsoft.com/office/officeart/2005/8/layout/vList5"/>
    <dgm:cxn modelId="{8F8168BB-2B9D-4112-BE9C-ACA5CA41B730}" type="presParOf" srcId="{071A9BC2-A927-4A00-A554-BA85BCF08B98}" destId="{DA6533A8-194D-41BD-9A8B-B69C141296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5ED82B-7F27-450C-B711-E49B180217B7}" type="doc">
      <dgm:prSet loTypeId="urn:microsoft.com/office/officeart/2005/8/layout/chevron1" loCatId="process" qsTypeId="urn:microsoft.com/office/officeart/2005/8/quickstyle/simple2" qsCatId="simple" csTypeId="urn:microsoft.com/office/officeart/2005/8/colors/colorful4" csCatId="colorful" phldr="1"/>
      <dgm:spPr/>
    </dgm:pt>
    <dgm:pt modelId="{8350B558-A47B-4BBB-847B-B8ED941FA4DF}">
      <dgm:prSet phldrT="[טקסט]"/>
      <dgm:spPr/>
      <dgm:t>
        <a:bodyPr/>
        <a:lstStyle/>
        <a:p>
          <a:pPr rtl="1"/>
          <a:r>
            <a:rPr lang="en-US" dirty="0" smtClean="0"/>
            <a:t>RFI</a:t>
          </a:r>
          <a:r>
            <a:rPr lang="he-IL" dirty="0" smtClean="0"/>
            <a:t> </a:t>
          </a:r>
        </a:p>
        <a:p>
          <a:pPr rtl="1"/>
          <a:r>
            <a:rPr lang="he-IL" dirty="0" smtClean="0"/>
            <a:t>פניה לגופים </a:t>
          </a:r>
          <a:r>
            <a:rPr lang="he-IL" dirty="0" err="1" smtClean="0"/>
            <a:t>רלוונטים</a:t>
          </a:r>
          <a:endParaRPr lang="he-IL" dirty="0"/>
        </a:p>
      </dgm:t>
    </dgm:pt>
    <dgm:pt modelId="{E0698278-F0BF-41F6-9381-D0BD5B2382DB}" type="parTrans" cxnId="{10BB2390-1608-4FE4-8F86-5AF722BA4E9F}">
      <dgm:prSet/>
      <dgm:spPr/>
      <dgm:t>
        <a:bodyPr/>
        <a:lstStyle/>
        <a:p>
          <a:pPr rtl="1"/>
          <a:endParaRPr lang="he-IL"/>
        </a:p>
      </dgm:t>
    </dgm:pt>
    <dgm:pt modelId="{0C4C2417-C517-4B42-917E-35C8B16E9C29}" type="sibTrans" cxnId="{10BB2390-1608-4FE4-8F86-5AF722BA4E9F}">
      <dgm:prSet/>
      <dgm:spPr/>
      <dgm:t>
        <a:bodyPr/>
        <a:lstStyle/>
        <a:p>
          <a:pPr rtl="1"/>
          <a:endParaRPr lang="he-IL"/>
        </a:p>
      </dgm:t>
    </dgm:pt>
    <dgm:pt modelId="{2C000EA9-2965-45A5-8E74-F887F6B393FB}">
      <dgm:prSet phldrT="[טקסט]"/>
      <dgm:spPr/>
      <dgm:t>
        <a:bodyPr/>
        <a:lstStyle/>
        <a:p>
          <a:pPr rtl="1"/>
          <a:r>
            <a:rPr lang="he-IL" dirty="0" smtClean="0"/>
            <a:t>ריכוז התייחסויות  והשלמת המכרז</a:t>
          </a:r>
          <a:endParaRPr lang="he-IL" dirty="0"/>
        </a:p>
      </dgm:t>
    </dgm:pt>
    <dgm:pt modelId="{7ED7C332-24D6-4909-A8E0-ECC79844F445}" type="parTrans" cxnId="{033DBEF5-2F82-429C-A280-57F51912A15F}">
      <dgm:prSet/>
      <dgm:spPr/>
      <dgm:t>
        <a:bodyPr/>
        <a:lstStyle/>
        <a:p>
          <a:pPr rtl="1"/>
          <a:endParaRPr lang="he-IL"/>
        </a:p>
      </dgm:t>
    </dgm:pt>
    <dgm:pt modelId="{82B96337-7DD3-4526-9E9C-8B806838A48F}" type="sibTrans" cxnId="{033DBEF5-2F82-429C-A280-57F51912A15F}">
      <dgm:prSet/>
      <dgm:spPr/>
      <dgm:t>
        <a:bodyPr/>
        <a:lstStyle/>
        <a:p>
          <a:pPr rtl="1"/>
          <a:endParaRPr lang="he-IL"/>
        </a:p>
      </dgm:t>
    </dgm:pt>
    <dgm:pt modelId="{A2741461-5222-4957-80F9-9715386018BF}">
      <dgm:prSet phldrT="[טקסט]"/>
      <dgm:spPr/>
      <dgm:t>
        <a:bodyPr/>
        <a:lstStyle/>
        <a:p>
          <a:pPr rtl="1"/>
          <a:r>
            <a:rPr lang="he-IL" dirty="0" smtClean="0"/>
            <a:t>פרסום המכרז</a:t>
          </a:r>
        </a:p>
        <a:p>
          <a:pPr rtl="1"/>
          <a:r>
            <a:rPr lang="he-IL" dirty="0" smtClean="0"/>
            <a:t>דצמבר 2018</a:t>
          </a:r>
          <a:endParaRPr lang="he-IL" dirty="0"/>
        </a:p>
      </dgm:t>
    </dgm:pt>
    <dgm:pt modelId="{930BAAFD-9383-4EE9-929F-F96537E551B7}" type="parTrans" cxnId="{358EAE82-7D52-4759-9CF7-72D6650FBFA9}">
      <dgm:prSet/>
      <dgm:spPr/>
      <dgm:t>
        <a:bodyPr/>
        <a:lstStyle/>
        <a:p>
          <a:pPr rtl="1"/>
          <a:endParaRPr lang="he-IL"/>
        </a:p>
      </dgm:t>
    </dgm:pt>
    <dgm:pt modelId="{BBC92DBF-44C8-4287-B8D5-D6446CE08F77}" type="sibTrans" cxnId="{358EAE82-7D52-4759-9CF7-72D6650FBFA9}">
      <dgm:prSet/>
      <dgm:spPr/>
      <dgm:t>
        <a:bodyPr/>
        <a:lstStyle/>
        <a:p>
          <a:pPr rtl="1"/>
          <a:endParaRPr lang="he-IL"/>
        </a:p>
      </dgm:t>
    </dgm:pt>
    <dgm:pt modelId="{59D00AB9-EA68-435F-8113-6AE6B2F179C8}">
      <dgm:prSet phldrT="[טקסט]"/>
      <dgm:spPr/>
      <dgm:t>
        <a:bodyPr/>
        <a:lstStyle/>
        <a:p>
          <a:pPr rtl="1"/>
          <a:r>
            <a:rPr lang="he-IL" dirty="0" smtClean="0"/>
            <a:t>הכרזה על זוכה</a:t>
          </a:r>
          <a:r>
            <a:rPr lang="en-US" dirty="0" smtClean="0"/>
            <a:t/>
          </a:r>
          <a:br>
            <a:rPr lang="en-US" dirty="0" smtClean="0"/>
          </a:br>
          <a:r>
            <a:rPr lang="he-IL" dirty="0" smtClean="0"/>
            <a:t>אוקטובר 2019</a:t>
          </a:r>
          <a:endParaRPr lang="he-IL" dirty="0"/>
        </a:p>
      </dgm:t>
    </dgm:pt>
    <dgm:pt modelId="{569AA6EF-0017-4ABB-B3C5-0850E40F87E2}" type="parTrans" cxnId="{64A30AF3-60FD-4FB1-B166-FB33C0DDCB9A}">
      <dgm:prSet/>
      <dgm:spPr/>
    </dgm:pt>
    <dgm:pt modelId="{26B0297D-9ED3-4B84-B499-B33F2A336C6A}" type="sibTrans" cxnId="{64A30AF3-60FD-4FB1-B166-FB33C0DDCB9A}">
      <dgm:prSet/>
      <dgm:spPr/>
    </dgm:pt>
    <dgm:pt modelId="{B543DF12-B949-424D-BB12-15109E6D94E7}" type="pres">
      <dgm:prSet presAssocID="{775ED82B-7F27-450C-B711-E49B180217B7}" presName="Name0" presStyleCnt="0">
        <dgm:presLayoutVars>
          <dgm:dir/>
          <dgm:animLvl val="lvl"/>
          <dgm:resizeHandles val="exact"/>
        </dgm:presLayoutVars>
      </dgm:prSet>
      <dgm:spPr/>
    </dgm:pt>
    <dgm:pt modelId="{490640B5-B15D-4586-B8E5-ADDA13565E1E}" type="pres">
      <dgm:prSet presAssocID="{8350B558-A47B-4BBB-847B-B8ED941FA4D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3D20853-673D-4F66-9B62-CBF9A77BE7F8}" type="pres">
      <dgm:prSet presAssocID="{0C4C2417-C517-4B42-917E-35C8B16E9C29}" presName="parTxOnlySpace" presStyleCnt="0"/>
      <dgm:spPr/>
    </dgm:pt>
    <dgm:pt modelId="{D7305B0B-B09A-47D8-8079-C16550F76072}" type="pres">
      <dgm:prSet presAssocID="{2C000EA9-2965-45A5-8E74-F887F6B393F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58FE9B3-6552-4817-AD4A-378BBAC82ED2}" type="pres">
      <dgm:prSet presAssocID="{82B96337-7DD3-4526-9E9C-8B806838A48F}" presName="parTxOnlySpace" presStyleCnt="0"/>
      <dgm:spPr/>
    </dgm:pt>
    <dgm:pt modelId="{7F0F75D2-CD5D-4874-B441-B97F0CDF72EA}" type="pres">
      <dgm:prSet presAssocID="{A2741461-5222-4957-80F9-9715386018B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5420BC5-39C9-4077-88B6-2C0DAD23136F}" type="pres">
      <dgm:prSet presAssocID="{BBC92DBF-44C8-4287-B8D5-D6446CE08F77}" presName="parTxOnlySpace" presStyleCnt="0"/>
      <dgm:spPr/>
    </dgm:pt>
    <dgm:pt modelId="{7D46D355-624D-42FD-8C92-356C7E612FD1}" type="pres">
      <dgm:prSet presAssocID="{59D00AB9-EA68-435F-8113-6AE6B2F179C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4E21C3B-0EA8-4DE6-8E95-ECE8353A91B7}" type="presOf" srcId="{A2741461-5222-4957-80F9-9715386018BF}" destId="{7F0F75D2-CD5D-4874-B441-B97F0CDF72EA}" srcOrd="0" destOrd="0" presId="urn:microsoft.com/office/officeart/2005/8/layout/chevron1"/>
    <dgm:cxn modelId="{64A30AF3-60FD-4FB1-B166-FB33C0DDCB9A}" srcId="{775ED82B-7F27-450C-B711-E49B180217B7}" destId="{59D00AB9-EA68-435F-8113-6AE6B2F179C8}" srcOrd="3" destOrd="0" parTransId="{569AA6EF-0017-4ABB-B3C5-0850E40F87E2}" sibTransId="{26B0297D-9ED3-4B84-B499-B33F2A336C6A}"/>
    <dgm:cxn modelId="{10BB2390-1608-4FE4-8F86-5AF722BA4E9F}" srcId="{775ED82B-7F27-450C-B711-E49B180217B7}" destId="{8350B558-A47B-4BBB-847B-B8ED941FA4DF}" srcOrd="0" destOrd="0" parTransId="{E0698278-F0BF-41F6-9381-D0BD5B2382DB}" sibTransId="{0C4C2417-C517-4B42-917E-35C8B16E9C29}"/>
    <dgm:cxn modelId="{033DBEF5-2F82-429C-A280-57F51912A15F}" srcId="{775ED82B-7F27-450C-B711-E49B180217B7}" destId="{2C000EA9-2965-45A5-8E74-F887F6B393FB}" srcOrd="1" destOrd="0" parTransId="{7ED7C332-24D6-4909-A8E0-ECC79844F445}" sibTransId="{82B96337-7DD3-4526-9E9C-8B806838A48F}"/>
    <dgm:cxn modelId="{230760A9-2DF7-4BE7-B279-80FA7A4BAB50}" type="presOf" srcId="{2C000EA9-2965-45A5-8E74-F887F6B393FB}" destId="{D7305B0B-B09A-47D8-8079-C16550F76072}" srcOrd="0" destOrd="0" presId="urn:microsoft.com/office/officeart/2005/8/layout/chevron1"/>
    <dgm:cxn modelId="{358EAE82-7D52-4759-9CF7-72D6650FBFA9}" srcId="{775ED82B-7F27-450C-B711-E49B180217B7}" destId="{A2741461-5222-4957-80F9-9715386018BF}" srcOrd="2" destOrd="0" parTransId="{930BAAFD-9383-4EE9-929F-F96537E551B7}" sibTransId="{BBC92DBF-44C8-4287-B8D5-D6446CE08F77}"/>
    <dgm:cxn modelId="{765988C5-1B22-426E-B953-555212094EB5}" type="presOf" srcId="{59D00AB9-EA68-435F-8113-6AE6B2F179C8}" destId="{7D46D355-624D-42FD-8C92-356C7E612FD1}" srcOrd="0" destOrd="0" presId="urn:microsoft.com/office/officeart/2005/8/layout/chevron1"/>
    <dgm:cxn modelId="{5D902360-9562-4B6A-8606-9E734215DD3D}" type="presOf" srcId="{775ED82B-7F27-450C-B711-E49B180217B7}" destId="{B543DF12-B949-424D-BB12-15109E6D94E7}" srcOrd="0" destOrd="0" presId="urn:microsoft.com/office/officeart/2005/8/layout/chevron1"/>
    <dgm:cxn modelId="{045AA63D-48F9-4DFD-B0C8-617D5545C578}" type="presOf" srcId="{8350B558-A47B-4BBB-847B-B8ED941FA4DF}" destId="{490640B5-B15D-4586-B8E5-ADDA13565E1E}" srcOrd="0" destOrd="0" presId="urn:microsoft.com/office/officeart/2005/8/layout/chevron1"/>
    <dgm:cxn modelId="{B83E4EFA-A3CF-4F48-8228-47E70E98DE19}" type="presParOf" srcId="{B543DF12-B949-424D-BB12-15109E6D94E7}" destId="{490640B5-B15D-4586-B8E5-ADDA13565E1E}" srcOrd="0" destOrd="0" presId="urn:microsoft.com/office/officeart/2005/8/layout/chevron1"/>
    <dgm:cxn modelId="{EE3514C0-97E2-4325-AFF0-284BC1CA5C33}" type="presParOf" srcId="{B543DF12-B949-424D-BB12-15109E6D94E7}" destId="{B3D20853-673D-4F66-9B62-CBF9A77BE7F8}" srcOrd="1" destOrd="0" presId="urn:microsoft.com/office/officeart/2005/8/layout/chevron1"/>
    <dgm:cxn modelId="{A7B0E731-A93C-4E7C-A2F6-4024C2935BCB}" type="presParOf" srcId="{B543DF12-B949-424D-BB12-15109E6D94E7}" destId="{D7305B0B-B09A-47D8-8079-C16550F76072}" srcOrd="2" destOrd="0" presId="urn:microsoft.com/office/officeart/2005/8/layout/chevron1"/>
    <dgm:cxn modelId="{7DFDD851-023A-4C94-9058-278C3A4433C5}" type="presParOf" srcId="{B543DF12-B949-424D-BB12-15109E6D94E7}" destId="{D58FE9B3-6552-4817-AD4A-378BBAC82ED2}" srcOrd="3" destOrd="0" presId="urn:microsoft.com/office/officeart/2005/8/layout/chevron1"/>
    <dgm:cxn modelId="{4C5BABE0-0880-49BF-945F-8FFB837272FF}" type="presParOf" srcId="{B543DF12-B949-424D-BB12-15109E6D94E7}" destId="{7F0F75D2-CD5D-4874-B441-B97F0CDF72EA}" srcOrd="4" destOrd="0" presId="urn:microsoft.com/office/officeart/2005/8/layout/chevron1"/>
    <dgm:cxn modelId="{B03EDA45-6A48-4884-A5CE-313076544D01}" type="presParOf" srcId="{B543DF12-B949-424D-BB12-15109E6D94E7}" destId="{B5420BC5-39C9-4077-88B6-2C0DAD23136F}" srcOrd="5" destOrd="0" presId="urn:microsoft.com/office/officeart/2005/8/layout/chevron1"/>
    <dgm:cxn modelId="{5FEE0BD4-356E-4766-9561-03AE29283140}" type="presParOf" srcId="{B543DF12-B949-424D-BB12-15109E6D94E7}" destId="{7D46D355-624D-42FD-8C92-356C7E612FD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7F4AF-B4E5-478C-B528-DE3EB91CF9C8}">
      <dsp:nvSpPr>
        <dsp:cNvPr id="0" name=""/>
        <dsp:cNvSpPr/>
      </dsp:nvSpPr>
      <dsp:spPr>
        <a:xfrm rot="10800000">
          <a:off x="1379848" y="73"/>
          <a:ext cx="4338500" cy="114827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6356" tIns="125730" rIns="234696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 dirty="0" smtClean="0"/>
            <a:t>ידע</a:t>
          </a:r>
          <a:endParaRPr lang="he-IL" sz="3300" kern="1200" dirty="0"/>
        </a:p>
      </dsp:txBody>
      <dsp:txXfrm rot="10800000">
        <a:off x="1666916" y="73"/>
        <a:ext cx="4051432" cy="1148272"/>
      </dsp:txXfrm>
    </dsp:sp>
    <dsp:sp modelId="{6505116B-EFC8-47A3-86A6-6BC9E5DB6C32}">
      <dsp:nvSpPr>
        <dsp:cNvPr id="0" name=""/>
        <dsp:cNvSpPr/>
      </dsp:nvSpPr>
      <dsp:spPr>
        <a:xfrm>
          <a:off x="805711" y="73"/>
          <a:ext cx="1148272" cy="11482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292B98-9F6A-4607-BE8A-AA86612461A1}">
      <dsp:nvSpPr>
        <dsp:cNvPr id="0" name=""/>
        <dsp:cNvSpPr/>
      </dsp:nvSpPr>
      <dsp:spPr>
        <a:xfrm rot="10800000">
          <a:off x="1379848" y="1491114"/>
          <a:ext cx="4338500" cy="1148272"/>
        </a:xfrm>
        <a:prstGeom prst="homePlat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6356" tIns="125730" rIns="234696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 dirty="0" smtClean="0"/>
            <a:t>כסף</a:t>
          </a:r>
          <a:endParaRPr lang="he-IL" sz="3300" kern="1200" dirty="0"/>
        </a:p>
      </dsp:txBody>
      <dsp:txXfrm rot="10800000">
        <a:off x="1666916" y="1491114"/>
        <a:ext cx="4051432" cy="1148272"/>
      </dsp:txXfrm>
    </dsp:sp>
    <dsp:sp modelId="{BA87BBF9-6C02-444E-9C25-3985F27A092C}">
      <dsp:nvSpPr>
        <dsp:cNvPr id="0" name=""/>
        <dsp:cNvSpPr/>
      </dsp:nvSpPr>
      <dsp:spPr>
        <a:xfrm>
          <a:off x="805711" y="1491114"/>
          <a:ext cx="1148272" cy="114827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F0C7D7-93C2-4F2F-8941-4017AAA91611}">
      <dsp:nvSpPr>
        <dsp:cNvPr id="0" name=""/>
        <dsp:cNvSpPr/>
      </dsp:nvSpPr>
      <dsp:spPr>
        <a:xfrm rot="10800000">
          <a:off x="1379848" y="2982155"/>
          <a:ext cx="4338500" cy="1148272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6356" tIns="125730" rIns="234696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 dirty="0" smtClean="0"/>
            <a:t>רגולציה / בירוקרטיה</a:t>
          </a:r>
          <a:endParaRPr lang="he-IL" sz="3300" kern="1200" dirty="0"/>
        </a:p>
      </dsp:txBody>
      <dsp:txXfrm rot="10800000">
        <a:off x="1666916" y="2982155"/>
        <a:ext cx="4051432" cy="1148272"/>
      </dsp:txXfrm>
    </dsp:sp>
    <dsp:sp modelId="{4C9CC8EC-A7A4-4B8F-8896-499BBC70CD8D}">
      <dsp:nvSpPr>
        <dsp:cNvPr id="0" name=""/>
        <dsp:cNvSpPr/>
      </dsp:nvSpPr>
      <dsp:spPr>
        <a:xfrm>
          <a:off x="805711" y="2982155"/>
          <a:ext cx="1148272" cy="114827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9AB02-5EA2-4927-9E75-44068CE5E323}">
      <dsp:nvSpPr>
        <dsp:cNvPr id="0" name=""/>
        <dsp:cNvSpPr/>
      </dsp:nvSpPr>
      <dsp:spPr>
        <a:xfrm>
          <a:off x="3947663" y="1449748"/>
          <a:ext cx="1408197" cy="844918"/>
        </a:xfrm>
        <a:prstGeom prst="roundRect">
          <a:avLst>
            <a:gd name="adj" fmla="val 10000"/>
          </a:avLst>
        </a:prstGeom>
        <a:solidFill>
          <a:srgbClr val="A94D91">
            <a:alpha val="60000"/>
          </a:srgbClr>
        </a:solidFill>
        <a:ln w="38100" cap="flat" cmpd="sng" algn="ctr">
          <a:solidFill>
            <a:srgbClr val="953B8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kern="1200" dirty="0">
              <a:solidFill>
                <a:schemeClr val="bg1"/>
              </a:solidFill>
            </a:rPr>
            <a:t>מיפוי</a:t>
          </a:r>
        </a:p>
      </dsp:txBody>
      <dsp:txXfrm>
        <a:off x="3972410" y="1474495"/>
        <a:ext cx="1358703" cy="795424"/>
      </dsp:txXfrm>
    </dsp:sp>
    <dsp:sp modelId="{F6B57DA2-E487-4BD7-B734-646B00289012}">
      <dsp:nvSpPr>
        <dsp:cNvPr id="0" name=""/>
        <dsp:cNvSpPr/>
      </dsp:nvSpPr>
      <dsp:spPr>
        <a:xfrm rot="10800000">
          <a:off x="3508305" y="1697591"/>
          <a:ext cx="298537" cy="349232"/>
        </a:xfrm>
        <a:prstGeom prst="rightArrow">
          <a:avLst>
            <a:gd name="adj1" fmla="val 60000"/>
            <a:gd name="adj2" fmla="val 50000"/>
          </a:avLst>
        </a:prstGeom>
        <a:solidFill>
          <a:srgbClr val="00AEE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500" kern="1200"/>
        </a:p>
      </dsp:txBody>
      <dsp:txXfrm rot="10800000">
        <a:off x="3597866" y="1767437"/>
        <a:ext cx="208976" cy="209540"/>
      </dsp:txXfrm>
    </dsp:sp>
    <dsp:sp modelId="{B5731F02-CFEC-4B70-98BA-00E35E5C561B}">
      <dsp:nvSpPr>
        <dsp:cNvPr id="0" name=""/>
        <dsp:cNvSpPr/>
      </dsp:nvSpPr>
      <dsp:spPr>
        <a:xfrm>
          <a:off x="1976187" y="1449748"/>
          <a:ext cx="1408197" cy="844918"/>
        </a:xfrm>
        <a:prstGeom prst="roundRect">
          <a:avLst>
            <a:gd name="adj" fmla="val 10000"/>
          </a:avLst>
        </a:prstGeom>
        <a:solidFill>
          <a:srgbClr val="A94D91">
            <a:alpha val="60000"/>
          </a:srgbClr>
        </a:solidFill>
        <a:ln w="38100" cap="flat" cmpd="sng" algn="ctr">
          <a:solidFill>
            <a:srgbClr val="953B8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kern="1200" dirty="0">
              <a:solidFill>
                <a:schemeClr val="bg1"/>
              </a:solidFill>
            </a:rPr>
            <a:t>הפנייה</a:t>
          </a:r>
        </a:p>
      </dsp:txBody>
      <dsp:txXfrm>
        <a:off x="2000934" y="1474495"/>
        <a:ext cx="1358703" cy="795424"/>
      </dsp:txXfrm>
    </dsp:sp>
    <dsp:sp modelId="{EB14261E-658D-41CC-97CA-7518C25B2B6A}">
      <dsp:nvSpPr>
        <dsp:cNvPr id="0" name=""/>
        <dsp:cNvSpPr/>
      </dsp:nvSpPr>
      <dsp:spPr>
        <a:xfrm rot="10800000">
          <a:off x="1536829" y="1697591"/>
          <a:ext cx="298537" cy="349232"/>
        </a:xfrm>
        <a:prstGeom prst="rightArrow">
          <a:avLst>
            <a:gd name="adj1" fmla="val 60000"/>
            <a:gd name="adj2" fmla="val 50000"/>
          </a:avLst>
        </a:prstGeom>
        <a:solidFill>
          <a:srgbClr val="00AEE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500" kern="1200"/>
        </a:p>
      </dsp:txBody>
      <dsp:txXfrm rot="10800000">
        <a:off x="1626390" y="1767437"/>
        <a:ext cx="208976" cy="209540"/>
      </dsp:txXfrm>
    </dsp:sp>
    <dsp:sp modelId="{1C12814C-4710-42EE-8088-68994C50BE18}">
      <dsp:nvSpPr>
        <dsp:cNvPr id="0" name=""/>
        <dsp:cNvSpPr/>
      </dsp:nvSpPr>
      <dsp:spPr>
        <a:xfrm>
          <a:off x="4711" y="1449748"/>
          <a:ext cx="1408197" cy="844918"/>
        </a:xfrm>
        <a:prstGeom prst="roundRect">
          <a:avLst>
            <a:gd name="adj" fmla="val 10000"/>
          </a:avLst>
        </a:prstGeom>
        <a:solidFill>
          <a:srgbClr val="A94D91">
            <a:alpha val="60000"/>
          </a:srgbClr>
        </a:solidFill>
        <a:ln w="38100" cap="flat" cmpd="sng" algn="ctr">
          <a:solidFill>
            <a:srgbClr val="953B8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kern="1200" dirty="0">
              <a:solidFill>
                <a:schemeClr val="bg1"/>
              </a:solidFill>
            </a:rPr>
            <a:t>מעקב</a:t>
          </a:r>
        </a:p>
      </dsp:txBody>
      <dsp:txXfrm>
        <a:off x="29458" y="1474495"/>
        <a:ext cx="1358703" cy="795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35EFC-2717-4343-A29F-D6DB1E88BEDF}">
      <dsp:nvSpPr>
        <dsp:cNvPr id="0" name=""/>
        <dsp:cNvSpPr/>
      </dsp:nvSpPr>
      <dsp:spPr>
        <a:xfrm>
          <a:off x="0" y="292532"/>
          <a:ext cx="5400599" cy="3375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7138D-6465-4ECE-AE8F-9648011C1E2E}">
      <dsp:nvSpPr>
        <dsp:cNvPr id="0" name=""/>
        <dsp:cNvSpPr/>
      </dsp:nvSpPr>
      <dsp:spPr>
        <a:xfrm>
          <a:off x="531959" y="2802461"/>
          <a:ext cx="124213" cy="1242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9C43B-DAAC-4C0E-B037-D99A37830985}">
      <dsp:nvSpPr>
        <dsp:cNvPr id="0" name=""/>
        <dsp:cNvSpPr/>
      </dsp:nvSpPr>
      <dsp:spPr>
        <a:xfrm>
          <a:off x="512594" y="2709780"/>
          <a:ext cx="923502" cy="803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18" tIns="0" rIns="0" bIns="0" numCol="1" spcCol="1270" anchor="t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solidFill>
                <a:srgbClr val="A62A9D"/>
              </a:solidFill>
              <a:latin typeface="Calibri"/>
              <a:ea typeface="+mn-ea"/>
              <a:cs typeface="Arial"/>
            </a:rPr>
            <a:t>הקמה</a:t>
          </a:r>
          <a:endParaRPr lang="he-IL" sz="1400" b="1" kern="1200" dirty="0">
            <a:solidFill>
              <a:srgbClr val="A62A9D"/>
            </a:solidFill>
            <a:latin typeface="Calibri"/>
            <a:ea typeface="+mn-ea"/>
            <a:cs typeface="Arial"/>
          </a:endParaRPr>
        </a:p>
        <a:p>
          <a:pPr marL="57150" lvl="1" indent="-57150" algn="r" defTabSz="466725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050" kern="1200">
              <a:latin typeface="Calibri"/>
              <a:ea typeface="+mn-ea"/>
              <a:cs typeface="Arial"/>
            </a:rPr>
            <a:t>הבנקים לא ממהרים להשקיע בעסקים חדשים</a:t>
          </a:r>
        </a:p>
      </dsp:txBody>
      <dsp:txXfrm>
        <a:off x="512594" y="2709780"/>
        <a:ext cx="923502" cy="803339"/>
      </dsp:txXfrm>
    </dsp:sp>
    <dsp:sp modelId="{A5725176-FA69-44B0-9F78-8A1508345654}">
      <dsp:nvSpPr>
        <dsp:cNvPr id="0" name=""/>
        <dsp:cNvSpPr/>
      </dsp:nvSpPr>
      <dsp:spPr>
        <a:xfrm>
          <a:off x="1409556" y="2017349"/>
          <a:ext cx="216024" cy="216024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6DB4A-41BF-4D68-B49C-6A807D59992B}">
      <dsp:nvSpPr>
        <dsp:cNvPr id="0" name=""/>
        <dsp:cNvSpPr/>
      </dsp:nvSpPr>
      <dsp:spPr>
        <a:xfrm>
          <a:off x="1517568" y="2125361"/>
          <a:ext cx="1134126" cy="1542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67" tIns="0" rIns="0" bIns="0" numCol="1" spcCol="1270" anchor="t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solidFill>
                <a:srgbClr val="A62A9D"/>
              </a:solidFill>
              <a:latin typeface="Calibri"/>
              <a:ea typeface="+mn-ea"/>
              <a:cs typeface="Arial"/>
            </a:rPr>
            <a:t>הון</a:t>
          </a:r>
          <a:r>
            <a:rPr lang="he-IL" sz="1600" b="1" kern="1200" dirty="0">
              <a:latin typeface="Calibri"/>
              <a:ea typeface="+mn-ea"/>
              <a:cs typeface="Arial"/>
            </a:rPr>
            <a:t> </a:t>
          </a:r>
          <a:r>
            <a:rPr lang="he-IL" sz="1600" b="1" kern="1200" dirty="0">
              <a:solidFill>
                <a:srgbClr val="A62A9D"/>
              </a:solidFill>
              <a:latin typeface="Calibri"/>
              <a:ea typeface="+mn-ea"/>
              <a:cs typeface="Arial"/>
            </a:rPr>
            <a:t>חוזר</a:t>
          </a:r>
        </a:p>
        <a:p>
          <a:pPr marL="57150" lvl="1" indent="-57150" algn="r" defTabSz="466725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050" kern="1200" dirty="0">
              <a:latin typeface="Calibri"/>
              <a:ea typeface="+mn-ea"/>
              <a:cs typeface="Arial"/>
            </a:rPr>
            <a:t>גישור על תזרים מזומנים ופערי אשראי ספקים/לקוחות</a:t>
          </a:r>
        </a:p>
      </dsp:txBody>
      <dsp:txXfrm>
        <a:off x="1517568" y="2125361"/>
        <a:ext cx="1134126" cy="1542546"/>
      </dsp:txXfrm>
    </dsp:sp>
    <dsp:sp modelId="{1EA658B3-02DE-4112-96DF-AD662A1F4004}">
      <dsp:nvSpPr>
        <dsp:cNvPr id="0" name=""/>
        <dsp:cNvSpPr/>
      </dsp:nvSpPr>
      <dsp:spPr>
        <a:xfrm>
          <a:off x="2530181" y="1438809"/>
          <a:ext cx="286231" cy="286231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A13CD-CE0E-4DB0-B544-9893470611D0}">
      <dsp:nvSpPr>
        <dsp:cNvPr id="0" name=""/>
        <dsp:cNvSpPr/>
      </dsp:nvSpPr>
      <dsp:spPr>
        <a:xfrm>
          <a:off x="2673297" y="1581925"/>
          <a:ext cx="1134126" cy="2085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668" tIns="0" rIns="0" bIns="0" numCol="1" spcCol="1270" anchor="t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solidFill>
                <a:srgbClr val="A62A9D"/>
              </a:solidFill>
              <a:latin typeface="Calibri"/>
              <a:ea typeface="+mn-ea"/>
              <a:cs typeface="Arial"/>
            </a:rPr>
            <a:t>השקעה</a:t>
          </a:r>
          <a:endParaRPr lang="he-IL" sz="1400" b="1" kern="1200" dirty="0">
            <a:solidFill>
              <a:srgbClr val="A62A9D"/>
            </a:solidFill>
            <a:latin typeface="Calibri"/>
            <a:ea typeface="+mn-ea"/>
            <a:cs typeface="Arial"/>
          </a:endParaRPr>
        </a:p>
        <a:p>
          <a:pPr marL="57150" lvl="1" indent="-57150" algn="r" defTabSz="466725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050" kern="1200" dirty="0">
              <a:latin typeface="Calibri"/>
              <a:ea typeface="+mn-ea"/>
              <a:cs typeface="Arial"/>
            </a:rPr>
            <a:t>השקעות שוטפות לשיפור העסק</a:t>
          </a:r>
        </a:p>
      </dsp:txBody>
      <dsp:txXfrm>
        <a:off x="2673297" y="1581925"/>
        <a:ext cx="1134126" cy="2085981"/>
      </dsp:txXfrm>
    </dsp:sp>
    <dsp:sp modelId="{175800A3-1B9C-494B-B395-54CEB77A273F}">
      <dsp:nvSpPr>
        <dsp:cNvPr id="0" name=""/>
        <dsp:cNvSpPr/>
      </dsp:nvSpPr>
      <dsp:spPr>
        <a:xfrm>
          <a:off x="3750716" y="1056042"/>
          <a:ext cx="383442" cy="38344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25CFC-4C0B-4558-A338-9B806891E7B7}">
      <dsp:nvSpPr>
        <dsp:cNvPr id="0" name=""/>
        <dsp:cNvSpPr/>
      </dsp:nvSpPr>
      <dsp:spPr>
        <a:xfrm>
          <a:off x="3942438" y="1247763"/>
          <a:ext cx="1134126" cy="242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178" tIns="0" rIns="0" bIns="0" numCol="1" spcCol="1270" anchor="t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solidFill>
                <a:srgbClr val="A62A9D"/>
              </a:solidFill>
              <a:latin typeface="Calibri"/>
              <a:ea typeface="+mn-ea"/>
              <a:cs typeface="Arial"/>
            </a:rPr>
            <a:t>צמיחה</a:t>
          </a:r>
        </a:p>
        <a:p>
          <a:pPr marL="57150" lvl="1" indent="-57150" algn="r" defTabSz="466725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050" kern="1200" dirty="0">
              <a:latin typeface="Calibri"/>
              <a:ea typeface="+mn-ea"/>
              <a:cs typeface="Arial"/>
            </a:rPr>
            <a:t>הון יחסית משמעותי להיקף פעילות העסק. </a:t>
          </a:r>
        </a:p>
      </dsp:txBody>
      <dsp:txXfrm>
        <a:off x="3942438" y="1247763"/>
        <a:ext cx="1134126" cy="2420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5F2AC-E666-47DF-99FA-C66A2424BA31}">
      <dsp:nvSpPr>
        <dsp:cNvPr id="0" name=""/>
        <dsp:cNvSpPr/>
      </dsp:nvSpPr>
      <dsp:spPr>
        <a:xfrm rot="16200000">
          <a:off x="1319563" y="-1153664"/>
          <a:ext cx="1326856" cy="396598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מערך פריסה והיכרות עם העסק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ידע בתחומי העסקים השונים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עלויות בדיקה וניהול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בדיקה פרטנית של כל בקשה</a:t>
          </a:r>
        </a:p>
      </dsp:txBody>
      <dsp:txXfrm rot="5400000">
        <a:off x="64772" y="230671"/>
        <a:ext cx="3901210" cy="1197312"/>
      </dsp:txXfrm>
    </dsp:sp>
    <dsp:sp modelId="{2F54D047-3BA3-4C0D-A4AD-71E0488F233D}">
      <dsp:nvSpPr>
        <dsp:cNvPr id="0" name=""/>
        <dsp:cNvSpPr/>
      </dsp:nvSpPr>
      <dsp:spPr>
        <a:xfrm>
          <a:off x="3965982" y="41"/>
          <a:ext cx="2230865" cy="16585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b="1" kern="1200" dirty="0"/>
            <a:t>חיתום</a:t>
          </a:r>
        </a:p>
      </dsp:txBody>
      <dsp:txXfrm>
        <a:off x="4046947" y="81006"/>
        <a:ext cx="2068935" cy="1496640"/>
      </dsp:txXfrm>
    </dsp:sp>
    <dsp:sp modelId="{DA6533A8-194D-41BD-9A8B-B69C141296AD}">
      <dsp:nvSpPr>
        <dsp:cNvPr id="0" name=""/>
        <dsp:cNvSpPr/>
      </dsp:nvSpPr>
      <dsp:spPr>
        <a:xfrm rot="16200000">
          <a:off x="1319563" y="587834"/>
          <a:ext cx="1326856" cy="396598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ייחוס סיכון יתר – פערי מידע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סיכון מיקרו לעומת סיכון מקרו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500" kern="1200" dirty="0"/>
            <a:t>חובות פגומים:</a:t>
          </a:r>
          <a:r>
            <a:rPr lang="en-US" sz="1500" kern="1200" dirty="0"/>
            <a:t/>
          </a:r>
          <a:br>
            <a:rPr lang="en-US" sz="1500" kern="1200" dirty="0"/>
          </a:br>
          <a:r>
            <a:rPr lang="he-IL" sz="1500" kern="1200" dirty="0"/>
            <a:t>	עסקים גדולים ובינוניים 0.3%</a:t>
          </a:r>
          <a:r>
            <a:rPr lang="en-US" sz="1500" kern="1200" dirty="0"/>
            <a:t/>
          </a:r>
          <a:br>
            <a:rPr lang="en-US" sz="1500" kern="1200" dirty="0"/>
          </a:br>
          <a:r>
            <a:rPr lang="he-IL" sz="1500" kern="1200" dirty="0"/>
            <a:t>	עסקים קטנים 0.62%</a:t>
          </a:r>
        </a:p>
      </dsp:txBody>
      <dsp:txXfrm rot="5400000">
        <a:off x="64772" y="1972169"/>
        <a:ext cx="3901210" cy="1197312"/>
      </dsp:txXfrm>
    </dsp:sp>
    <dsp:sp modelId="{1BFB5D8F-C2E9-4DAF-9711-D67ACBDEE5FF}">
      <dsp:nvSpPr>
        <dsp:cNvPr id="0" name=""/>
        <dsp:cNvSpPr/>
      </dsp:nvSpPr>
      <dsp:spPr>
        <a:xfrm>
          <a:off x="3965982" y="1741540"/>
          <a:ext cx="2230865" cy="16585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b="1" kern="1200" dirty="0"/>
            <a:t>סיכון</a:t>
          </a:r>
        </a:p>
      </dsp:txBody>
      <dsp:txXfrm>
        <a:off x="4046947" y="1822505"/>
        <a:ext cx="2068935" cy="14966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40B5-B15D-4586-B8E5-ADDA13565E1E}">
      <dsp:nvSpPr>
        <dsp:cNvPr id="0" name=""/>
        <dsp:cNvSpPr/>
      </dsp:nvSpPr>
      <dsp:spPr>
        <a:xfrm>
          <a:off x="2800" y="466007"/>
          <a:ext cx="1630402" cy="6521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RFI</a:t>
          </a:r>
          <a:r>
            <a:rPr lang="he-IL" sz="1100" kern="1200" dirty="0" smtClean="0"/>
            <a:t> </a:t>
          </a:r>
        </a:p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kern="1200" dirty="0" smtClean="0"/>
            <a:t>פניה לגופים </a:t>
          </a:r>
          <a:r>
            <a:rPr lang="he-IL" sz="1100" kern="1200" dirty="0" err="1" smtClean="0"/>
            <a:t>רלוונטים</a:t>
          </a:r>
          <a:endParaRPr lang="he-IL" sz="1100" kern="1200" dirty="0"/>
        </a:p>
      </dsp:txBody>
      <dsp:txXfrm>
        <a:off x="328881" y="466007"/>
        <a:ext cx="978241" cy="652161"/>
      </dsp:txXfrm>
    </dsp:sp>
    <dsp:sp modelId="{D7305B0B-B09A-47D8-8079-C16550F76072}">
      <dsp:nvSpPr>
        <dsp:cNvPr id="0" name=""/>
        <dsp:cNvSpPr/>
      </dsp:nvSpPr>
      <dsp:spPr>
        <a:xfrm>
          <a:off x="1470163" y="466007"/>
          <a:ext cx="1630402" cy="652161"/>
        </a:xfrm>
        <a:prstGeom prst="chevr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kern="1200" dirty="0" smtClean="0"/>
            <a:t>ריכוז התייחסויות  והשלמת המכרז</a:t>
          </a:r>
          <a:endParaRPr lang="he-IL" sz="1100" kern="1200" dirty="0"/>
        </a:p>
      </dsp:txBody>
      <dsp:txXfrm>
        <a:off x="1796244" y="466007"/>
        <a:ext cx="978241" cy="652161"/>
      </dsp:txXfrm>
    </dsp:sp>
    <dsp:sp modelId="{7F0F75D2-CD5D-4874-B441-B97F0CDF72EA}">
      <dsp:nvSpPr>
        <dsp:cNvPr id="0" name=""/>
        <dsp:cNvSpPr/>
      </dsp:nvSpPr>
      <dsp:spPr>
        <a:xfrm>
          <a:off x="2937525" y="466007"/>
          <a:ext cx="1630402" cy="652161"/>
        </a:xfrm>
        <a:prstGeom prst="chevr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kern="1200" dirty="0" smtClean="0"/>
            <a:t>פרסום המכרז</a:t>
          </a:r>
        </a:p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kern="1200" dirty="0" smtClean="0"/>
            <a:t>דצמבר 2018</a:t>
          </a:r>
          <a:endParaRPr lang="he-IL" sz="1100" kern="1200" dirty="0"/>
        </a:p>
      </dsp:txBody>
      <dsp:txXfrm>
        <a:off x="3263606" y="466007"/>
        <a:ext cx="978241" cy="652161"/>
      </dsp:txXfrm>
    </dsp:sp>
    <dsp:sp modelId="{7D46D355-624D-42FD-8C92-356C7E612FD1}">
      <dsp:nvSpPr>
        <dsp:cNvPr id="0" name=""/>
        <dsp:cNvSpPr/>
      </dsp:nvSpPr>
      <dsp:spPr>
        <a:xfrm>
          <a:off x="4404887" y="466007"/>
          <a:ext cx="1630402" cy="65216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kern="1200" dirty="0" smtClean="0"/>
            <a:t>הכרזה על זוכה</a:t>
          </a:r>
          <a:r>
            <a:rPr lang="en-US" sz="1100" kern="1200" dirty="0" smtClean="0"/>
            <a:t/>
          </a:r>
          <a:br>
            <a:rPr lang="en-US" sz="1100" kern="1200" dirty="0" smtClean="0"/>
          </a:br>
          <a:r>
            <a:rPr lang="he-IL" sz="1100" kern="1200" dirty="0" smtClean="0"/>
            <a:t>אוקטובר 2019</a:t>
          </a:r>
          <a:endParaRPr lang="he-IL" sz="1100" kern="1200" dirty="0"/>
        </a:p>
      </dsp:txBody>
      <dsp:txXfrm>
        <a:off x="4730968" y="466007"/>
        <a:ext cx="978241" cy="65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F007BA8-0472-4C0E-A28B-49D464026391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A22127C-D5C9-40CD-BAA0-F11AA535867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889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GB" dirty="0">
              <a:solidFill>
                <a:srgbClr val="6E3C8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0069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9897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1756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GB" dirty="0">
              <a:solidFill>
                <a:srgbClr val="6E3C8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5375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עבור רוב העסקים שהלוואתם אושרה, הקרן משפרת את גובה הריבית והיקף הביטחונות הנדרשים לעומת תנאי הבנק.</a:t>
            </a:r>
          </a:p>
          <a:p>
            <a:r>
              <a:rPr lang="he-IL" dirty="0"/>
              <a:t>50% מהעסקים השיבו שמשך ההלוואה בקרן ובבנק דומה.</a:t>
            </a:r>
          </a:p>
          <a:p>
            <a:pPr marL="0" lvl="1" indent="0" algn="just">
              <a:spcBef>
                <a:spcPts val="600"/>
              </a:spcBef>
              <a:buClr>
                <a:srgbClr val="A22E79"/>
              </a:buClr>
              <a:buFont typeface="Wingdings" panose="05000000000000000000" pitchFamily="2" charset="2"/>
              <a:buNone/>
              <a:defRPr/>
            </a:pPr>
            <a:r>
              <a:rPr lang="he-IL" sz="1800" dirty="0">
                <a:solidFill>
                  <a:schemeClr val="tx1"/>
                </a:solidFill>
              </a:rPr>
              <a:t>כ-50% מהעסקים פנו לקרן בגלל תנאי ההלוואה בה או בגלל הריביות הגבוהות בבנק.</a:t>
            </a:r>
          </a:p>
          <a:p>
            <a:pPr marL="0" lvl="1" indent="0" algn="just">
              <a:spcBef>
                <a:spcPts val="600"/>
              </a:spcBef>
              <a:buClr>
                <a:srgbClr val="A22E79"/>
              </a:buClr>
              <a:buFont typeface="Wingdings" panose="05000000000000000000" pitchFamily="2" charset="2"/>
              <a:buNone/>
              <a:defRPr/>
            </a:pPr>
            <a:r>
              <a:rPr lang="he-IL" sz="1800" dirty="0">
                <a:solidFill>
                  <a:schemeClr val="tx1"/>
                </a:solidFill>
              </a:rPr>
              <a:t>13% מהסיבות שניתנו מתייחסות מפורשות לכך שלא הייתה לעסק אפשרות אחרת: </a:t>
            </a:r>
            <a:r>
              <a:rPr lang="he-IL" sz="1800" dirty="0">
                <a:solidFill>
                  <a:schemeClr val="tx2">
                    <a:lumMod val="75000"/>
                  </a:schemeClr>
                </a:solidFill>
              </a:rPr>
              <a:t>דחייה בבנק, ציפייה לדחייה בבנק ומחסור בערבויות / בטחונות</a:t>
            </a:r>
            <a:r>
              <a:rPr lang="he-IL" sz="1800" dirty="0">
                <a:solidFill>
                  <a:schemeClr val="tx1"/>
                </a:solidFill>
              </a:rPr>
              <a:t>. </a:t>
            </a:r>
            <a:r>
              <a:rPr lang="he-IL" sz="1800" b="1" dirty="0">
                <a:solidFill>
                  <a:schemeClr val="tx1"/>
                </a:solidFill>
              </a:rPr>
              <a:t>ירידה של 9 נקודות אחוז מהסקר הקודם.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418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נתוני</a:t>
            </a:r>
            <a:r>
              <a:rPr lang="he-IL" baseline="0" dirty="0"/>
              <a:t> התפלגות סך האשראי העסקי לבנקאי </a:t>
            </a:r>
            <a:r>
              <a:rPr lang="he-IL" baseline="0" dirty="0" err="1"/>
              <a:t>ןחוץ</a:t>
            </a:r>
            <a:r>
              <a:rPr lang="he-IL" baseline="0" dirty="0"/>
              <a:t> בנקאי – מתוך דוח בנק ישראל מבט סטטיסטי </a:t>
            </a:r>
            <a:r>
              <a:rPr lang="he-IL" baseline="0" dirty="0" smtClean="0"/>
              <a:t>2018</a:t>
            </a:r>
            <a:endParaRPr lang="he-IL" baseline="0" dirty="0"/>
          </a:p>
          <a:p>
            <a:r>
              <a:rPr lang="he-IL" baseline="0" dirty="0"/>
              <a:t>שיעורי האשראי בתוך המערכת </a:t>
            </a:r>
            <a:r>
              <a:rPr lang="he-IL" baseline="0" dirty="0" smtClean="0"/>
              <a:t>הבנקאית </a:t>
            </a:r>
            <a:r>
              <a:rPr lang="he-IL" baseline="0" dirty="0"/>
              <a:t>– לפי משקלם </a:t>
            </a:r>
            <a:r>
              <a:rPr lang="he-IL" baseline="0" dirty="0" smtClean="0"/>
              <a:t>בנתוני הפיקוח על הבנקים </a:t>
            </a:r>
            <a:r>
              <a:rPr lang="he-IL" baseline="0" dirty="0"/>
              <a:t>לסוף שנת </a:t>
            </a:r>
            <a:r>
              <a:rPr lang="he-IL" baseline="0" dirty="0" smtClean="0"/>
              <a:t>2018. </a:t>
            </a:r>
            <a:endParaRPr lang="he-IL" baseline="0" dirty="0"/>
          </a:p>
          <a:p>
            <a:r>
              <a:rPr lang="he-IL" baseline="0" dirty="0"/>
              <a:t>עסקים קטנים – עד 25 </a:t>
            </a:r>
            <a:r>
              <a:rPr lang="he-IL" baseline="0" dirty="0" err="1"/>
              <a:t>מליון</a:t>
            </a:r>
            <a:r>
              <a:rPr lang="he-IL" baseline="0" dirty="0"/>
              <a:t>, עסקים בינוניים – 25- 100 , גדולים 100 </a:t>
            </a:r>
            <a:r>
              <a:rPr lang="he-IL" baseline="0" dirty="0" smtClean="0"/>
              <a:t>+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6572D3-9F85-44DB-B9DD-F9E2854B6765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790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9809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e-I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he-I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בכל חודש מוגשות </a:t>
            </a:r>
            <a:r>
              <a:rPr lang="he-I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כ-700 בקשות </a:t>
            </a:r>
            <a:r>
              <a:rPr lang="he-I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היקף הלוואות שנתי: </a:t>
            </a:r>
            <a:r>
              <a:rPr lang="he-I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כ-2 מיליארד ₪ היקף הלוואה ממוצע: </a:t>
            </a:r>
            <a:r>
              <a:rPr lang="he-I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326,000 ₪ לעסקים קטנים. 2.5 מיליון ₪ לעסקים בינוניים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Blip>
                <a:blip r:embed="rId3"/>
              </a:buBlip>
            </a:pPr>
            <a:endParaRPr lang="he-I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8041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13% עסקים מסך המעסיקים במשק הם עסקים שנולדו, לעומת 10% שלא שרדו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332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13% עסקים מסך המעסיקים במשק הם עסקים שנולדו, לעומת 10% שלא שרדו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13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13% עסקים מסך המעסיקים במשק הם עסקים שנולדו, לעומת 10% שלא שרדו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277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4445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בעסקים הקטנים עד 20 עובדים – התבססות גדולה יותר על כסף פרטי, וחוסר</a:t>
            </a:r>
            <a:r>
              <a:rPr lang="he-IL" baseline="0" dirty="0" smtClean="0"/>
              <a:t> ניסיון להשיג אשראי ופחות התבססות על הבנקים.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531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בעסקים הקטנים עד 20 עובדים – התבססות גדולה יותר על כסף פרטי, וחוסר</a:t>
            </a:r>
            <a:r>
              <a:rPr lang="he-IL" baseline="0" dirty="0" smtClean="0"/>
              <a:t> ניסיון להשיג אשראי ופחות התבססות על הבנקים.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671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6572D3-9F85-44DB-B9DD-F9E2854B6765}" type="slidenum">
              <a:rPr lang="he-IL" smtClean="0"/>
              <a:pPr>
                <a:defRPr/>
              </a:pPr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606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6572D3-9F85-44DB-B9DD-F9E2854B6765}" type="slidenum">
              <a:rPr lang="he-IL" smtClean="0"/>
              <a:pPr>
                <a:defRPr/>
              </a:pPr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0170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182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he-IL" dirty="0"/>
              <a:t>99.7</a:t>
            </a:r>
            <a:endParaRPr lang="he-IL" altLang="he-IL" dirty="0"/>
          </a:p>
        </p:txBody>
      </p:sp>
      <p:sp>
        <p:nvSpPr>
          <p:cNvPr id="7885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588EF7-58D1-4CDC-BC22-5328D5D1A3D9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32129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823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8299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279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427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13% עסקים מסך המעסיקים במשק הם עסקים שנולדו, לעומת 10% שלא שרדו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407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2127C-D5C9-40CD-BAA0-F11AA5358678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478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99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222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643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6893" y="841772"/>
            <a:ext cx="5851307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5491" y="2701528"/>
            <a:ext cx="5394108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04" y="475219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6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3702" y="4759485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4378" y="1203093"/>
            <a:ext cx="3265348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3722" y="1203093"/>
            <a:ext cx="3265348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1856" y="4760712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8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5933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1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6663" y="476800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7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04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059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652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587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64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469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686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07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79672-9257-40DE-ABE6-D17861C979DC}" type="datetimeFigureOut">
              <a:rPr lang="he-IL" smtClean="0"/>
              <a:t>י"ד/שבט/תש"פ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9CAF-9B52-4C5B-8557-74F160783E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826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1506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4378" y="273845"/>
            <a:ext cx="6430972" cy="71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378" y="1181795"/>
            <a:ext cx="643097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5304" y="476260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pPr defTabSz="685800"/>
            <a:fld id="{B28E106A-2345-4656-8584-CF225023A671}" type="slidenum">
              <a:rPr lang="he-IL" smtClean="0">
                <a:solidFill>
                  <a:prstClr val="black"/>
                </a:solidFill>
              </a:rPr>
              <a:pPr defTabSz="685800"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7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Narkisim" panose="020E0502050101010101" pitchFamily="34" charset="-79"/>
          <a:ea typeface="+mj-ea"/>
          <a:cs typeface="Narkisim" panose="020E0502050101010101" pitchFamily="34" charset="-79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Narkisim" panose="020E0502050101010101" pitchFamily="34" charset="-79"/>
          <a:ea typeface="+mn-ea"/>
          <a:cs typeface="Narkisim" panose="020E0502050101010101" pitchFamily="34" charset="-79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arkisim" panose="020E0502050101010101" pitchFamily="34" charset="-79"/>
          <a:ea typeface="+mn-ea"/>
          <a:cs typeface="Narkisim" panose="020E0502050101010101" pitchFamily="34" charset="-79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Narkisim" panose="020E0502050101010101" pitchFamily="34" charset="-79"/>
          <a:ea typeface="+mn-ea"/>
          <a:cs typeface="Narkisim" panose="020E0502050101010101" pitchFamily="34" charset="-79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arkisim" panose="020E0502050101010101" pitchFamily="34" charset="-79"/>
          <a:ea typeface="+mn-ea"/>
          <a:cs typeface="Narkisim" panose="020E0502050101010101" pitchFamily="34" charset="-79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arkisim" panose="020E0502050101010101" pitchFamily="34" charset="-79"/>
          <a:ea typeface="+mn-ea"/>
          <a:cs typeface="Narkisim" panose="020E0502050101010101" pitchFamily="34" charset="-79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7.png"/><Relationship Id="rId10" Type="http://schemas.microsoft.com/office/2007/relationships/diagramDrawing" Target="../diagrams/drawing5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45"/>
            <a:ext cx="9143999" cy="515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96655" y="3866153"/>
            <a:ext cx="6995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איתמר גזלה, הסוכנות לעסקים קטנים ובינוניים במשרד הכלכלה והתעשייה</a:t>
            </a:r>
            <a:endParaRPr lang="he-IL" altLang="he-I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20538"/>
            <a:ext cx="264353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8500" y="-689199"/>
            <a:ext cx="87434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59025" y="3291830"/>
            <a:ext cx="8428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 smtClean="0">
                <a:solidFill>
                  <a:srgbClr val="AA4F92"/>
                </a:solidFill>
              </a:rPr>
              <a:t>עסקים קטנים ובינוניים – הזדמנויות וכלי סיוע</a:t>
            </a:r>
          </a:p>
        </p:txBody>
      </p:sp>
    </p:spTree>
    <p:extLst>
      <p:ext uri="{BB962C8B-B14F-4D97-AF65-F5344CB8AC3E}">
        <p14:creationId xmlns:p14="http://schemas.microsoft.com/office/powerpoint/2010/main" val="11154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עץ, גוזר, מקורה, לוח&#10;&#10;התיאור נוצר באופן אוטומטי">
            <a:extLst>
              <a:ext uri="{FF2B5EF4-FFF2-40B4-BE49-F238E27FC236}">
                <a16:creationId xmlns:a16="http://schemas.microsoft.com/office/drawing/2014/main" id="{E3C87F29-4C2B-4C7F-9476-B2BE108F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5D164BA-0225-4C1F-B506-515267511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459752" y="-3459754"/>
            <a:ext cx="2224497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31033F1-D798-48E7-A858-FF7973F85616}"/>
              </a:ext>
            </a:extLst>
          </p:cNvPr>
          <p:cNvSpPr/>
          <p:nvPr/>
        </p:nvSpPr>
        <p:spPr>
          <a:xfrm>
            <a:off x="2195736" y="-164554"/>
            <a:ext cx="621094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3200" b="1" dirty="0" smtClean="0"/>
              <a:t>הסוכנות לעסקים קטנים ובינוניים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he-IL" sz="2800" dirty="0"/>
              <a:t>כל עסק </a:t>
            </a:r>
            <a:r>
              <a:rPr lang="he-IL" sz="2800" dirty="0" smtClean="0"/>
              <a:t>והחליפה המתאימה למידותיו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336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0" y="0"/>
            <a:ext cx="8388424" cy="5143500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solidFill>
                <a:srgbClr val="A94D91"/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956375" y="0"/>
            <a:ext cx="1187623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60064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562" y="0"/>
            <a:ext cx="255293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20272" y="1203598"/>
            <a:ext cx="216536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</a:rPr>
              <a:t>מהן הבעיות המרכזיות של העסקים הקטנים והבינוניים?</a:t>
            </a:r>
          </a:p>
        </p:txBody>
      </p:sp>
      <p:graphicFrame>
        <p:nvGraphicFramePr>
          <p:cNvPr id="14" name="דיאגרמה 13"/>
          <p:cNvGraphicFramePr/>
          <p:nvPr>
            <p:extLst>
              <p:ext uri="{D42A27DB-BD31-4B8C-83A1-F6EECF244321}">
                <p14:modId xmlns:p14="http://schemas.microsoft.com/office/powerpoint/2010/main" val="44235236"/>
              </p:ext>
            </p:extLst>
          </p:nvPr>
        </p:nvGraphicFramePr>
        <p:xfrm>
          <a:off x="602029" y="333626"/>
          <a:ext cx="6524061" cy="413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762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 b="11440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3" y="252708"/>
            <a:ext cx="3096344" cy="242011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200025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7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1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6356382" y="-23746"/>
            <a:ext cx="2787618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7494"/>
            <a:ext cx="6356382" cy="4536504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580112" y="1874026"/>
            <a:ext cx="3850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ניהול עסק</a:t>
            </a:r>
          </a:p>
          <a:p>
            <a:pPr algn="ctr"/>
            <a:r>
              <a:rPr lang="he-IL" sz="40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גדול</a:t>
            </a:r>
            <a:endParaRPr lang="he-IL" sz="2800" b="1" dirty="0">
              <a:solidFill>
                <a:srgbClr val="A94D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915816" y="-1"/>
            <a:ext cx="3458058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6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1687"/>
            <a:ext cx="3341580" cy="488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899196" y="-19435"/>
            <a:ext cx="2933998" cy="51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מלבן 9"/>
          <p:cNvSpPr/>
          <p:nvPr/>
        </p:nvSpPr>
        <p:spPr>
          <a:xfrm>
            <a:off x="4572001" y="0"/>
            <a:ext cx="4622150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15123" y="1853785"/>
            <a:ext cx="3608173" cy="459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endParaRPr lang="he-IL" sz="4000" b="1" dirty="0">
              <a:solidFill>
                <a:srgbClr val="A94D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מלבן 8"/>
          <p:cNvSpPr/>
          <p:nvPr/>
        </p:nvSpPr>
        <p:spPr>
          <a:xfrm>
            <a:off x="5004048" y="1705407"/>
            <a:ext cx="38506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בעסק קטן, כל העולם על הכתפיים שלך</a:t>
            </a:r>
          </a:p>
        </p:txBody>
      </p:sp>
    </p:spTree>
    <p:extLst>
      <p:ext uri="{BB962C8B-B14F-4D97-AF65-F5344CB8AC3E}">
        <p14:creationId xmlns:p14="http://schemas.microsoft.com/office/powerpoint/2010/main" val="4068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4035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458" y="0"/>
            <a:ext cx="331246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5301444" y="987574"/>
            <a:ext cx="43924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ליווי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עסקי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כ- 35,000 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עסקים בשנה </a:t>
            </a:r>
          </a:p>
        </p:txBody>
      </p:sp>
      <p:graphicFrame>
        <p:nvGraphicFramePr>
          <p:cNvPr id="4" name="דיאגרמה 3"/>
          <p:cNvGraphicFramePr/>
          <p:nvPr>
            <p:extLst/>
          </p:nvPr>
        </p:nvGraphicFramePr>
        <p:xfrm>
          <a:off x="467544" y="-668610"/>
          <a:ext cx="536057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012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842" y="0"/>
            <a:ext cx="9149841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7"/>
          <p:cNvSpPr/>
          <p:nvPr/>
        </p:nvSpPr>
        <p:spPr>
          <a:xfrm>
            <a:off x="6732240" y="0"/>
            <a:ext cx="2411759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6" y="0"/>
            <a:ext cx="331246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4499992" y="630436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ייעוץ של מומחים</a:t>
            </a:r>
          </a:p>
          <a:p>
            <a:pPr algn="ctr"/>
            <a:endParaRPr lang="he-I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/>
          </p:nvPr>
        </p:nvGraphicFramePr>
        <p:xfrm>
          <a:off x="5220072" y="1491630"/>
          <a:ext cx="3863751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43">
                  <a:extLst>
                    <a:ext uri="{9D8B030D-6E8A-4147-A177-3AD203B41FA5}">
                      <a16:colId xmlns:a16="http://schemas.microsoft.com/office/drawing/2014/main" val="2641378155"/>
                    </a:ext>
                  </a:extLst>
                </a:gridCol>
                <a:gridCol w="1952808">
                  <a:extLst>
                    <a:ext uri="{9D8B030D-6E8A-4147-A177-3AD203B41FA5}">
                      <a16:colId xmlns:a16="http://schemas.microsoft.com/office/drawing/2014/main" val="1572007019"/>
                    </a:ext>
                  </a:extLst>
                </a:gridCol>
              </a:tblGrid>
              <a:tr h="295233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ייעוץ ארגוני 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עיצוב תעשייתי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תקינה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חדשנות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/>
                        <a:t>מערכות</a:t>
                      </a:r>
                      <a:r>
                        <a:rPr lang="he-IL" sz="2000" baseline="0" dirty="0"/>
                        <a:t> מידע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baseline="0" dirty="0"/>
                        <a:t>תפעול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baseline="0" dirty="0"/>
                        <a:t>ועוד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הקמת עסק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רישוי עסקים 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כלכלי-פיננסי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שיווק ומכירות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מסחר מקוון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ייבוא וייצוא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ניהול לוגיסטי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96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7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768869" y="768868"/>
            <a:ext cx="5101625" cy="35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133946" y="-1"/>
            <a:ext cx="2933998" cy="51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13"/>
          <p:cNvSpPr/>
          <p:nvPr/>
        </p:nvSpPr>
        <p:spPr>
          <a:xfrm>
            <a:off x="3617567" y="0"/>
            <a:ext cx="5576583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1145416" y="123478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b="1" dirty="0" smtClean="0">
                <a:solidFill>
                  <a:srgbClr val="A94D91"/>
                </a:solidFill>
              </a:rPr>
              <a:t>          קורסים </a:t>
            </a:r>
            <a:r>
              <a:rPr lang="he-IL" sz="4000" b="1" dirty="0">
                <a:solidFill>
                  <a:srgbClr val="A94D91"/>
                </a:solidFill>
              </a:rPr>
              <a:t>והדרכות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3495" y="881023"/>
            <a:ext cx="305885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בשנת 2019, כ-15,300 לקוחות </a:t>
            </a:r>
            <a:endParaRPr lang="he-I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כ-31,000 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שעות 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הדרכה</a:t>
            </a:r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821" y="4443958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תרשים 16"/>
          <p:cNvGraphicFramePr>
            <a:graphicFrameLocks/>
          </p:cNvGraphicFramePr>
          <p:nvPr>
            <p:extLst/>
          </p:nvPr>
        </p:nvGraphicFramePr>
        <p:xfrm>
          <a:off x="2915890" y="1284899"/>
          <a:ext cx="6048598" cy="329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653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7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0BD42D9C-DF04-4294-9B82-3F3D59EFF5FA}"/>
              </a:ext>
            </a:extLst>
          </p:cNvPr>
          <p:cNvSpPr/>
          <p:nvPr/>
        </p:nvSpPr>
        <p:spPr>
          <a:xfrm>
            <a:off x="7740351" y="0"/>
            <a:ext cx="1403648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01" y="0"/>
            <a:ext cx="331246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5868143" y="1704856"/>
            <a:ext cx="2880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 smtClean="0">
                <a:solidFill>
                  <a:schemeClr val="bg1"/>
                </a:solidFill>
              </a:rPr>
              <a:t>אשראי לעסקים קטנים ובינוניים</a:t>
            </a:r>
            <a:endParaRPr lang="he-I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-2229" y="-1105"/>
            <a:ext cx="9146234" cy="5141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771800" y="267494"/>
            <a:ext cx="4900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</a:pPr>
            <a:r>
              <a:rPr lang="he-IL" b="1" dirty="0">
                <a:solidFill>
                  <a:srgbClr val="953B84"/>
                </a:solidFill>
                <a:latin typeface="Arial" panose="020B0604020202020204" pitchFamily="34" charset="0"/>
              </a:rPr>
              <a:t>צרכי אשראי לאורך חיי העסק</a:t>
            </a:r>
            <a:endParaRPr lang="en-US" b="1" dirty="0">
              <a:solidFill>
                <a:srgbClr val="953B84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דיאגרמה 5"/>
          <p:cNvGraphicFramePr/>
          <p:nvPr>
            <p:extLst/>
          </p:nvPr>
        </p:nvGraphicFramePr>
        <p:xfrm>
          <a:off x="1763688" y="649160"/>
          <a:ext cx="54006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9810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01708C69-6D68-45E2-BF17-449A04EBB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32"/>
          <a:stretch/>
        </p:blipFill>
        <p:spPr>
          <a:xfrm>
            <a:off x="0" y="0"/>
            <a:ext cx="4644008" cy="5144766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4427984" y="0"/>
            <a:ext cx="4752528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771470" y="0"/>
            <a:ext cx="294454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04557" y="1320410"/>
            <a:ext cx="522183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5"/>
              </a:buBlip>
            </a:pPr>
            <a:r>
              <a:rPr lang="he-IL" sz="2000" b="1" dirty="0" smtClean="0"/>
              <a:t>העסקים </a:t>
            </a:r>
            <a:r>
              <a:rPr lang="he-IL" sz="2000" b="1" dirty="0"/>
              <a:t>הקטנים </a:t>
            </a:r>
            <a:r>
              <a:rPr lang="he-IL" sz="2000" b="1" dirty="0" smtClean="0"/>
              <a:t>והבינוניים בישראל 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 </a:t>
            </a:r>
            <a:r>
              <a:rPr lang="he-IL" sz="2000" b="1" dirty="0" smtClean="0"/>
              <a:t>    וענף המסעדנות בישראל</a:t>
            </a:r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</a:pPr>
            <a:r>
              <a:rPr lang="he-IL" sz="2000" b="1" dirty="0" smtClean="0"/>
              <a:t>כלים של הסוכנות לעסקים קטנים </a:t>
            </a:r>
            <a:r>
              <a:rPr lang="he-IL" sz="2000" b="1" dirty="0" smtClean="0"/>
              <a:t>ובינוניים</a:t>
            </a:r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</a:pPr>
            <a:r>
              <a:rPr lang="he-IL" sz="2000" b="1" dirty="0" smtClean="0"/>
              <a:t>אשראי לעסקים קטנים ובינוניים</a:t>
            </a:r>
            <a:endParaRPr lang="he-IL" sz="2000" b="1" dirty="0"/>
          </a:p>
        </p:txBody>
      </p:sp>
      <p:sp>
        <p:nvSpPr>
          <p:cNvPr id="5" name="מלבן 4"/>
          <p:cNvSpPr/>
          <p:nvPr/>
        </p:nvSpPr>
        <p:spPr>
          <a:xfrm>
            <a:off x="1403648" y="330791"/>
            <a:ext cx="7488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rgbClr val="A94D91"/>
                </a:solidFill>
              </a:rPr>
              <a:t>על מה נדבר?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61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7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-2229" y="-1105"/>
            <a:ext cx="9146234" cy="5141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103502" y="301626"/>
            <a:ext cx="5844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buNone/>
            </a:pPr>
            <a:r>
              <a:rPr lang="he-IL" b="1" dirty="0" smtClean="0">
                <a:solidFill>
                  <a:srgbClr val="AA4F92"/>
                </a:solidFill>
              </a:rPr>
              <a:t>התפלגות צרכי אשראי של העסקים</a:t>
            </a:r>
            <a:endParaRPr lang="he-IL" b="1" dirty="0">
              <a:solidFill>
                <a:srgbClr val="AA4F92"/>
              </a:solidFill>
            </a:endParaRPr>
          </a:p>
        </p:txBody>
      </p:sp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/>
          <p:nvPr>
            <p:extLst/>
          </p:nvPr>
        </p:nvGraphicFramePr>
        <p:xfrm>
          <a:off x="1536341" y="947957"/>
          <a:ext cx="6480720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63888" y="4691324"/>
            <a:ext cx="29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מקור: סקר תקופתי של הסוכנות, 2019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" y="0"/>
            <a:ext cx="9194151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5813152-8EBB-4242-9CEE-01B9A0AD38BF}"/>
              </a:ext>
            </a:extLst>
          </p:cNvPr>
          <p:cNvSpPr/>
          <p:nvPr/>
        </p:nvSpPr>
        <p:spPr>
          <a:xfrm>
            <a:off x="7668344" y="0"/>
            <a:ext cx="1475656" cy="5168345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F84CF17-A28C-4DDA-A27A-FB264FEB8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4" y="-10269"/>
            <a:ext cx="3049616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8C0C1DBF-B292-481E-B505-4809B3879380}"/>
              </a:ext>
            </a:extLst>
          </p:cNvPr>
          <p:cNvSpPr/>
          <p:nvPr/>
        </p:nvSpPr>
        <p:spPr>
          <a:xfrm>
            <a:off x="6263363" y="1736848"/>
            <a:ext cx="2930787" cy="1669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/>
              <a:t>מימון </a:t>
            </a:r>
          </a:p>
          <a:p>
            <a:pPr algn="ctr"/>
            <a:r>
              <a:rPr lang="he-IL" sz="3200" b="1" dirty="0"/>
              <a:t>לעסקים קטנים ובינוניים</a:t>
            </a:r>
            <a:endParaRPr lang="he-IL" sz="32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FB54843-0947-4390-B793-2DEBCC396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82642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תרשים 9"/>
          <p:cNvGraphicFramePr>
            <a:graphicFrameLocks/>
          </p:cNvGraphicFramePr>
          <p:nvPr>
            <p:extLst/>
          </p:nvPr>
        </p:nvGraphicFramePr>
        <p:xfrm>
          <a:off x="223413" y="144016"/>
          <a:ext cx="6300192" cy="424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מלבן מעוגל 2"/>
          <p:cNvSpPr/>
          <p:nvPr/>
        </p:nvSpPr>
        <p:spPr>
          <a:xfrm>
            <a:off x="1183155" y="4132478"/>
            <a:ext cx="4454281" cy="455496"/>
          </a:xfrm>
          <a:prstGeom prst="roundRect">
            <a:avLst/>
          </a:prstGeom>
          <a:solidFill>
            <a:srgbClr val="A94D91"/>
          </a:solidFill>
          <a:ln>
            <a:solidFill>
              <a:srgbClr val="A94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היקף האשראי למגזר העסקי: כ-920 מיליארד 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" y="0"/>
            <a:ext cx="9194151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5" y="4322431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144229" y="0"/>
            <a:ext cx="6354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he-IL" b="1" dirty="0">
                <a:solidFill>
                  <a:srgbClr val="953B84"/>
                </a:solidFill>
                <a:latin typeface="Arial" panose="020B0604020202020204" pitchFamily="34" charset="0"/>
              </a:rPr>
              <a:t>יחס אשראי לתוצר</a:t>
            </a:r>
            <a:endParaRPr lang="en-US" b="1" dirty="0">
              <a:solidFill>
                <a:srgbClr val="953B84"/>
              </a:solidFill>
              <a:latin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6C827059-8BB3-49D5-B361-A34EBA32AA3B}"/>
              </a:ext>
            </a:extLst>
          </p:cNvPr>
          <p:cNvSpPr/>
          <p:nvPr/>
        </p:nvSpPr>
        <p:spPr>
          <a:xfrm>
            <a:off x="1728507" y="840584"/>
            <a:ext cx="5348654" cy="861774"/>
          </a:xfrm>
          <a:prstGeom prst="rect">
            <a:avLst/>
          </a:prstGeom>
          <a:noFill/>
          <a:ln w="38100" cmpd="sng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e-IL" sz="2000" b="1" dirty="0">
                <a:solidFill>
                  <a:srgbClr val="4D1349"/>
                </a:solidFill>
              </a:rPr>
              <a:t>חצי מהתוצר - עסקים קטנים ובינוניים </a:t>
            </a:r>
          </a:p>
          <a:p>
            <a:pPr algn="ctr">
              <a:spcAft>
                <a:spcPts val="1200"/>
              </a:spcAft>
            </a:pPr>
            <a:r>
              <a:rPr lang="he-IL" sz="2000" b="1" dirty="0">
                <a:solidFill>
                  <a:srgbClr val="4D1349"/>
                </a:solidFill>
              </a:rPr>
              <a:t>נהנה מרבע מהאשראי במשק</a:t>
            </a:r>
          </a:p>
        </p:txBody>
      </p:sp>
      <p:graphicFrame>
        <p:nvGraphicFramePr>
          <p:cNvPr id="10" name="תרשים 9"/>
          <p:cNvGraphicFramePr>
            <a:graphicFrameLocks/>
          </p:cNvGraphicFramePr>
          <p:nvPr>
            <p:extLst/>
          </p:nvPr>
        </p:nvGraphicFramePr>
        <p:xfrm>
          <a:off x="1403648" y="1749848"/>
          <a:ext cx="70567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85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-2229" y="-1105"/>
            <a:ext cx="9146234" cy="5141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8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8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914203" y="267496"/>
            <a:ext cx="6615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he-IL" b="1" dirty="0" smtClean="0">
                <a:solidFill>
                  <a:srgbClr val="953B84"/>
                </a:solidFill>
                <a:latin typeface="Arial" panose="020B0604020202020204" pitchFamily="34" charset="0"/>
              </a:rPr>
              <a:t>חסמים עיקריים </a:t>
            </a:r>
            <a:r>
              <a:rPr lang="he-IL" b="1" smtClean="0">
                <a:solidFill>
                  <a:srgbClr val="953B84"/>
                </a:solidFill>
                <a:latin typeface="Arial" panose="020B0604020202020204" pitchFamily="34" charset="0"/>
              </a:rPr>
              <a:t>לאשראי לעסקים קטנים</a:t>
            </a:r>
            <a:endParaRPr lang="en-US" b="1" dirty="0">
              <a:solidFill>
                <a:srgbClr val="953B84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דיאגרמה 6"/>
          <p:cNvGraphicFramePr/>
          <p:nvPr>
            <p:extLst/>
          </p:nvPr>
        </p:nvGraphicFramePr>
        <p:xfrm>
          <a:off x="1835696" y="1064486"/>
          <a:ext cx="6196848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99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9"/>
            <a:ext cx="13891914" cy="514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5D164BA-0225-4C1F-B506-515267511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220197" y="-1219068"/>
            <a:ext cx="1851671" cy="428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מלבן 8"/>
          <p:cNvSpPr/>
          <p:nvPr/>
        </p:nvSpPr>
        <p:spPr>
          <a:xfrm>
            <a:off x="5940152" y="-105219"/>
            <a:ext cx="38506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</a:rPr>
              <a:t>וכאן אנחנו 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</a:rPr>
              <a:t>נכנסים 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</a:rPr>
              <a:t>לתמונה</a:t>
            </a:r>
          </a:p>
          <a:p>
            <a:pPr algn="ctr"/>
            <a:endParaRPr lang="he-IL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2750520" cy="89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4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3334226" y="0"/>
            <a:ext cx="5918294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205543" y="915566"/>
            <a:ext cx="539890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/>
              <a:t>מלווים אותך בתהליך הגשת בקשת מימון </a:t>
            </a:r>
          </a:p>
          <a:p>
            <a:pPr marL="171450" indent="-171450">
              <a:buBlip>
                <a:blip r:embed="rId3"/>
              </a:buBlip>
            </a:pPr>
            <a:endParaRPr lang="he-IL" sz="1100" b="1" dirty="0"/>
          </a:p>
          <a:p>
            <a:r>
              <a:rPr lang="he-IL" sz="2400" b="1" dirty="0"/>
              <a:t>להקמת עסק, פיתוח עסק קיים והון חוזר</a:t>
            </a:r>
          </a:p>
          <a:p>
            <a:pPr marL="520700" indent="-342900">
              <a:lnSpc>
                <a:spcPct val="150000"/>
              </a:lnSpc>
              <a:buClr>
                <a:srgbClr val="1975BC"/>
              </a:buClr>
              <a:buSzPct val="100000"/>
              <a:buBlip>
                <a:blip r:embed="rId3"/>
              </a:buBlip>
            </a:pPr>
            <a:r>
              <a:rPr lang="he-IL" sz="2400" dirty="0"/>
              <a:t>מיפוי צרכי האשראי</a:t>
            </a:r>
          </a:p>
          <a:p>
            <a:pPr marL="520700" indent="-342900">
              <a:lnSpc>
                <a:spcPct val="150000"/>
              </a:lnSpc>
              <a:buClr>
                <a:srgbClr val="1975BC"/>
              </a:buClr>
              <a:buSzPct val="100000"/>
              <a:buBlip>
                <a:blip r:embed="rId3"/>
              </a:buBlip>
            </a:pPr>
            <a:r>
              <a:rPr lang="he-IL" sz="2400" dirty="0"/>
              <a:t>איתור מקורות מימון </a:t>
            </a:r>
          </a:p>
          <a:p>
            <a:pPr marL="520700" indent="-342900">
              <a:lnSpc>
                <a:spcPct val="150000"/>
              </a:lnSpc>
              <a:buClr>
                <a:srgbClr val="1975BC"/>
              </a:buClr>
              <a:buSzPct val="100000"/>
              <a:buBlip>
                <a:blip r:embed="rId3"/>
              </a:buBlip>
            </a:pPr>
            <a:r>
              <a:rPr lang="he-IL" sz="2400" dirty="0"/>
              <a:t>הכנת תכנית עסקית </a:t>
            </a:r>
          </a:p>
          <a:p>
            <a:pPr marL="520700" indent="-342900">
              <a:lnSpc>
                <a:spcPct val="150000"/>
              </a:lnSpc>
              <a:buClr>
                <a:srgbClr val="1975BC"/>
              </a:buClr>
              <a:buSzPct val="100000"/>
              <a:buBlip>
                <a:blip r:embed="rId3"/>
              </a:buBlip>
            </a:pPr>
            <a:r>
              <a:rPr lang="he-IL" sz="2400" dirty="0"/>
              <a:t>ליווי לפגישות עם נציגי קרנות/בנקים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r="18789"/>
          <a:stretch/>
        </p:blipFill>
        <p:spPr>
          <a:xfrm>
            <a:off x="-33307" y="-7665"/>
            <a:ext cx="3238850" cy="5151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7984" y="123478"/>
            <a:ext cx="4896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A94D91"/>
                </a:solidFill>
              </a:rPr>
              <a:t>ליווי לגיוס מימון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/>
          <a:stretch/>
        </p:blipFill>
        <p:spPr bwMode="auto">
          <a:xfrm rot="10800000">
            <a:off x="899592" y="-2"/>
            <a:ext cx="2479711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6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 flipH="1">
            <a:off x="-1" y="1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5" y="400958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7" name="אליפסה 6"/>
          <p:cNvSpPr/>
          <p:nvPr/>
        </p:nvSpPr>
        <p:spPr>
          <a:xfrm>
            <a:off x="2411760" y="267494"/>
            <a:ext cx="1584176" cy="1501616"/>
          </a:xfrm>
          <a:prstGeom prst="ellipse">
            <a:avLst/>
          </a:prstGeom>
          <a:solidFill>
            <a:schemeClr val="bg1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3851920" y="1697102"/>
            <a:ext cx="1584176" cy="1501616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971600" y="1697102"/>
            <a:ext cx="1584176" cy="1501616"/>
          </a:xfrm>
          <a:prstGeom prst="ellipse">
            <a:avLst/>
          </a:prstGeom>
          <a:solidFill>
            <a:schemeClr val="bg1"/>
          </a:solidFill>
          <a:ln w="88900">
            <a:solidFill>
              <a:srgbClr val="3391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2411760" y="3065254"/>
            <a:ext cx="1584176" cy="1501616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194" name="Picture 2" descr="http://images.globes.co.il/Images/NewGlobes/bomba200x150/00sgo_ne-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57142"/>
            <a:ext cx="1025415" cy="7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תוצאת תמונה עבור מזרחי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130" y="2057142"/>
            <a:ext cx="1144622" cy="7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תוצאת תמונה עבור אוצר החיי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7" y="555526"/>
            <a:ext cx="1058447" cy="8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jdn.co.il/wp-content/uploads/2015/07/%D7%9E%D7%A8%D7%9B%D7%A0%D7%AA%D7%99%D7%9C-%D7%9C%D7%95%D7%92%D7%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97302"/>
            <a:ext cx="1058447" cy="7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458" y="0"/>
            <a:ext cx="331246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5581353" y="1260177"/>
            <a:ext cx="38506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</a:rPr>
              <a:t>הקרן </a:t>
            </a:r>
          </a:p>
          <a:p>
            <a:pPr algn="ctr"/>
            <a:r>
              <a:rPr lang="he-IL" sz="4000" b="1" dirty="0">
                <a:solidFill>
                  <a:schemeClr val="bg1"/>
                </a:solidFill>
              </a:rPr>
              <a:t>להלוואות</a:t>
            </a:r>
          </a:p>
          <a:p>
            <a:pPr algn="ctr"/>
            <a:r>
              <a:rPr lang="he-IL" sz="4000" b="1" dirty="0">
                <a:solidFill>
                  <a:schemeClr val="bg1"/>
                </a:solidFill>
              </a:rPr>
              <a:t>בערבות </a:t>
            </a:r>
          </a:p>
          <a:p>
            <a:pPr algn="ctr"/>
            <a:r>
              <a:rPr lang="he-IL" sz="4000" b="1" dirty="0">
                <a:solidFill>
                  <a:schemeClr val="bg1"/>
                </a:solidFill>
              </a:rPr>
              <a:t>המדינה</a:t>
            </a:r>
          </a:p>
          <a:p>
            <a:pPr algn="ctr"/>
            <a:endParaRPr lang="he-IL" sz="40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1" y="0"/>
            <a:ext cx="9144000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740351" y="0"/>
            <a:ext cx="1403648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60064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672" y="0"/>
            <a:ext cx="284482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44209" y="1261749"/>
            <a:ext cx="2592287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1200"/>
              </a:spcAft>
            </a:pPr>
            <a:r>
              <a:rPr lang="he-IL" sz="3200" dirty="0">
                <a:solidFill>
                  <a:schemeClr val="bg1"/>
                </a:solidFill>
              </a:rPr>
              <a:t>הערכת הקרן בערבות מדינה</a:t>
            </a:r>
          </a:p>
          <a:p>
            <a:r>
              <a:rPr lang="he-IL" sz="2400" dirty="0" smtClean="0">
                <a:solidFill>
                  <a:schemeClr val="bg1"/>
                </a:solidFill>
              </a:rPr>
              <a:t>שיעור </a:t>
            </a:r>
            <a:r>
              <a:rPr lang="he-IL" sz="2400" dirty="0">
                <a:solidFill>
                  <a:schemeClr val="bg1"/>
                </a:solidFill>
              </a:rPr>
              <a:t>ההלוואות התוספתיות בפועל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4725743"/>
            <a:ext cx="340357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 smtClean="0"/>
              <a:t>מקור: מחקר הערכה על הקרן בערבות מדינה, 2016</a:t>
            </a:r>
            <a:endParaRPr lang="he-IL" sz="11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6"/>
          <a:srcRect r="50750" b="16553"/>
          <a:stretch/>
        </p:blipFill>
        <p:spPr>
          <a:xfrm>
            <a:off x="1086947" y="336097"/>
            <a:ext cx="5014267" cy="42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1" y="0"/>
            <a:ext cx="9144000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740351" y="0"/>
            <a:ext cx="1403648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60064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672" y="0"/>
            <a:ext cx="284482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28671" y="1131590"/>
            <a:ext cx="2592287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</a:rPr>
              <a:t>55%</a:t>
            </a:r>
            <a:r>
              <a:rPr lang="he-IL" sz="3200" b="1" dirty="0">
                <a:solidFill>
                  <a:schemeClr val="bg1"/>
                </a:solidFill>
              </a:rPr>
              <a:t> העידו כי הם לא היו מקבלים את ההלוואה ממקור אחר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4725743"/>
            <a:ext cx="340357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 smtClean="0"/>
              <a:t>מקור: מחקר הערכה על הקרן בערבות מדינה, 2016</a:t>
            </a:r>
            <a:endParaRPr lang="he-IL" sz="11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/>
          <a:srcRect l="12499" t="4832" r="17612" b="1820"/>
          <a:stretch/>
        </p:blipFill>
        <p:spPr>
          <a:xfrm>
            <a:off x="899592" y="580065"/>
            <a:ext cx="5418346" cy="40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/>
          <p:cNvSpPr/>
          <p:nvPr/>
        </p:nvSpPr>
        <p:spPr>
          <a:xfrm>
            <a:off x="1" y="0"/>
            <a:ext cx="9144000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740351" y="0"/>
            <a:ext cx="1403648" cy="5164547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60064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672" y="0"/>
            <a:ext cx="284482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77149" y="1304746"/>
            <a:ext cx="259228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chemeClr val="bg1"/>
                </a:solidFill>
              </a:rPr>
              <a:t>הקרן בערבות מדינה למסעדות ובתי קפה, </a:t>
            </a:r>
          </a:p>
          <a:p>
            <a:pPr algn="ctr"/>
            <a:r>
              <a:rPr lang="he-IL" sz="3200" b="1" dirty="0" smtClean="0">
                <a:solidFill>
                  <a:schemeClr val="bg1"/>
                </a:solidFill>
              </a:rPr>
              <a:t>2014-2018</a:t>
            </a:r>
            <a:endParaRPr lang="he-IL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71552"/>
            <a:ext cx="6300191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 smtClean="0"/>
              <a:t>מספר בקשות –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3,036 (7% מכלל הבקשות)</a:t>
            </a:r>
            <a:endParaRPr lang="he-IL" sz="2400" b="1" dirty="0">
              <a:solidFill>
                <a:srgbClr val="A94D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 smtClean="0"/>
              <a:t>הלוואות שאושרו:</a:t>
            </a:r>
          </a:p>
          <a:p>
            <a:pPr>
              <a:spcAft>
                <a:spcPts val="2400"/>
              </a:spcAft>
            </a:pPr>
            <a:r>
              <a:rPr lang="he-IL" sz="2400" dirty="0" smtClean="0"/>
              <a:t>מסעדות ובתי קפה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1,420 (46.8%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מכלל הבקשות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Aft>
                <a:spcPts val="2400"/>
              </a:spcAft>
            </a:pPr>
            <a:r>
              <a:rPr lang="he-IL" sz="2400" dirty="0" smtClean="0"/>
              <a:t>סך </a:t>
            </a:r>
            <a:r>
              <a:rPr lang="he-IL" sz="2400" dirty="0" err="1" smtClean="0"/>
              <a:t>הכל</a:t>
            </a:r>
            <a:r>
              <a:rPr lang="he-IL" sz="2400" dirty="0" smtClean="0"/>
              <a:t>              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20,406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48.4%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מכלל הבקשות)</a:t>
            </a: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 smtClean="0"/>
              <a:t>סכום שאושר למסעדות ובתי קפה –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434 מיליון ₪ </a:t>
            </a: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/>
              <a:t>סכום שאושר </a:t>
            </a:r>
            <a:r>
              <a:rPr lang="he-IL" sz="2400" dirty="0" smtClean="0"/>
              <a:t>לכלל העסקים –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8.7 מיליארד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₪ </a:t>
            </a:r>
          </a:p>
        </p:txBody>
      </p:sp>
    </p:spTree>
    <p:extLst>
      <p:ext uri="{BB962C8B-B14F-4D97-AF65-F5344CB8AC3E}">
        <p14:creationId xmlns:p14="http://schemas.microsoft.com/office/powerpoint/2010/main" val="31567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חוץ, שמים, הר, גבעה&#10;&#10;התיאור נוצר באופן אוטומטי">
            <a:extLst>
              <a:ext uri="{FF2B5EF4-FFF2-40B4-BE49-F238E27FC236}">
                <a16:creationId xmlns:a16="http://schemas.microsoft.com/office/drawing/2014/main" id="{4A063658-E66A-4131-AF26-34B99D8E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5D164BA-0225-4C1F-B506-515267511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621516" y="-3297990"/>
            <a:ext cx="2224497" cy="882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31033F1-D798-48E7-A858-FF7973F85616}"/>
              </a:ext>
            </a:extLst>
          </p:cNvPr>
          <p:cNvSpPr/>
          <p:nvPr/>
        </p:nvSpPr>
        <p:spPr>
          <a:xfrm>
            <a:off x="2699792" y="-164554"/>
            <a:ext cx="621094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ts val="3800"/>
              </a:lnSpc>
              <a:buClr>
                <a:prstClr val="black"/>
              </a:buClr>
              <a:buSzPct val="25000"/>
            </a:pPr>
            <a:r>
              <a:rPr lang="he-IL" sz="3200" b="1" dirty="0">
                <a:solidFill>
                  <a:schemeClr val="bg1"/>
                </a:solidFill>
              </a:rPr>
              <a:t>עסקים קטנים </a:t>
            </a:r>
            <a:r>
              <a:rPr lang="he-IL" sz="3200" b="1" dirty="0" smtClean="0">
                <a:solidFill>
                  <a:schemeClr val="bg1"/>
                </a:solidFill>
              </a:rPr>
              <a:t>ובינוניים וענף המסעדנות בישראל</a:t>
            </a:r>
          </a:p>
        </p:txBody>
      </p:sp>
    </p:spTree>
    <p:extLst>
      <p:ext uri="{BB962C8B-B14F-4D97-AF65-F5344CB8AC3E}">
        <p14:creationId xmlns:p14="http://schemas.microsoft.com/office/powerpoint/2010/main" val="41207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חוץ, שמים, הר, גבעה&#10;&#10;התיאור נוצר באופן אוטומטי">
            <a:extLst>
              <a:ext uri="{FF2B5EF4-FFF2-40B4-BE49-F238E27FC236}">
                <a16:creationId xmlns:a16="http://schemas.microsoft.com/office/drawing/2014/main" id="{4A063658-E66A-4131-AF26-34B99D8E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5D164BA-0225-4C1F-B506-515267511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621516" y="-3297990"/>
            <a:ext cx="2224497" cy="882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31033F1-D798-48E7-A858-FF7973F85616}"/>
              </a:ext>
            </a:extLst>
          </p:cNvPr>
          <p:cNvSpPr/>
          <p:nvPr/>
        </p:nvSpPr>
        <p:spPr>
          <a:xfrm>
            <a:off x="2699792" y="-164554"/>
            <a:ext cx="6210943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ts val="3800"/>
              </a:lnSpc>
              <a:buClr>
                <a:prstClr val="black"/>
              </a:buClr>
              <a:buSzPct val="25000"/>
            </a:pPr>
            <a:r>
              <a:rPr lang="he-IL" sz="3200" b="1" dirty="0" smtClean="0">
                <a:solidFill>
                  <a:schemeClr val="bg1"/>
                </a:solidFill>
              </a:rPr>
              <a:t>קרנות הון צמיחה</a:t>
            </a:r>
          </a:p>
        </p:txBody>
      </p:sp>
    </p:spTree>
    <p:extLst>
      <p:ext uri="{BB962C8B-B14F-4D97-AF65-F5344CB8AC3E}">
        <p14:creationId xmlns:p14="http://schemas.microsoft.com/office/powerpoint/2010/main" val="17838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-2229" y="-1105"/>
            <a:ext cx="9146234" cy="5141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r>
              <a:rPr lang="he-IL" sz="3200" b="1" dirty="0" smtClean="0">
                <a:solidFill>
                  <a:srgbClr val="A94D91"/>
                </a:solidFill>
                <a:cs typeface="+mn-cs"/>
              </a:rPr>
              <a:t>מימון באמצעות קרנות </a:t>
            </a:r>
            <a:r>
              <a:rPr lang="en-US" sz="3200" b="1" dirty="0" smtClean="0">
                <a:solidFill>
                  <a:srgbClr val="A94D91"/>
                </a:solidFill>
                <a:cs typeface="+mn-cs"/>
              </a:rPr>
              <a:t>PE</a:t>
            </a:r>
            <a:endParaRPr lang="en-US" sz="3200" b="1" dirty="0">
              <a:solidFill>
                <a:srgbClr val="A94D91"/>
              </a:solidFill>
              <a:cs typeface="+mn-cs"/>
            </a:endParaRPr>
          </a:p>
        </p:txBody>
      </p:sp>
      <p:sp>
        <p:nvSpPr>
          <p:cNvPr id="14" name="מציין מיקום תוכן 2"/>
          <p:cNvSpPr>
            <a:spLocks noGrp="1"/>
          </p:cNvSpPr>
          <p:nvPr>
            <p:ph idx="1"/>
          </p:nvPr>
        </p:nvSpPr>
        <p:spPr>
          <a:xfrm>
            <a:off x="1475656" y="837244"/>
            <a:ext cx="6336704" cy="688985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e-IL" sz="1600" b="1" dirty="0" smtClean="0">
                <a:solidFill>
                  <a:srgbClr val="953B84"/>
                </a:solidFill>
              </a:rPr>
              <a:t>קהל היעד :</a:t>
            </a:r>
          </a:p>
          <a:p>
            <a:pPr marL="0" indent="0" algn="ctr">
              <a:buNone/>
            </a:pPr>
            <a:r>
              <a:rPr lang="he-IL" sz="1600" b="1" dirty="0" smtClean="0">
                <a:solidFill>
                  <a:srgbClr val="953B84"/>
                </a:solidFill>
              </a:rPr>
              <a:t> חברות בינוניות איכותיות עם פוטנציאל צמיחה</a:t>
            </a:r>
          </a:p>
        </p:txBody>
      </p:sp>
      <p:sp>
        <p:nvSpPr>
          <p:cNvPr id="2" name="מלבן 1"/>
          <p:cNvSpPr/>
          <p:nvPr/>
        </p:nvSpPr>
        <p:spPr>
          <a:xfrm>
            <a:off x="1462509" y="1503845"/>
            <a:ext cx="741682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6"/>
              </a:buBlip>
            </a:pP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</a:rPr>
              <a:t>סיוע להקמת שתי קרנות פרייבט אקוויטי (</a:t>
            </a:r>
            <a:r>
              <a:rPr lang="en-US" sz="2000" b="1" dirty="0">
                <a:ea typeface="Calibri" panose="020F0502020204030204" pitchFamily="34" charset="0"/>
              </a:rPr>
              <a:t>PE</a:t>
            </a: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</a:rPr>
              <a:t>) לתמיכה בעסקים בינוניים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e-IL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בהיקף של 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</a:rPr>
              <a:t>900 מיליון ₪</a:t>
            </a:r>
            <a:r>
              <a:rPr lang="he-IL" sz="2000" dirty="0">
                <a:latin typeface="Calibri" panose="020F0502020204030204" pitchFamily="34" charset="0"/>
              </a:rPr>
              <a:t> (25% תקציב מדינה). </a:t>
            </a:r>
            <a:endParaRPr lang="he-IL" sz="2000" dirty="0" smtClean="0"/>
          </a:p>
          <a:p>
            <a:pPr marL="342900" indent="-342900">
              <a:spcAft>
                <a:spcPts val="1200"/>
              </a:spcAft>
              <a:buBlip>
                <a:blip r:embed="rId6"/>
              </a:buBlip>
            </a:pPr>
            <a:r>
              <a:rPr lang="he-IL" sz="2000" dirty="0" smtClean="0"/>
              <a:t>מבצעת </a:t>
            </a:r>
            <a:r>
              <a:rPr lang="he-IL" sz="2000" dirty="0"/>
              <a:t>השקעות (חוב ו/או אקוויטי) לטווח ארוך בעסקים בינוניים בעלי מחזור פעילות של 10 עד 130 מיליון ₪ בשנה עם פוטנציאל </a:t>
            </a:r>
            <a:r>
              <a:rPr lang="he-IL" sz="2000" dirty="0" smtClean="0"/>
              <a:t>צמיחה</a:t>
            </a:r>
          </a:p>
          <a:p>
            <a:pPr marL="342900" indent="-342900">
              <a:spcAft>
                <a:spcPts val="1200"/>
              </a:spcAft>
              <a:buBlip>
                <a:blip r:embed="rId6"/>
              </a:buBlip>
            </a:pPr>
            <a:r>
              <a:rPr lang="he-IL" sz="2000" dirty="0" smtClean="0"/>
              <a:t>הלוואות </a:t>
            </a:r>
            <a:r>
              <a:rPr lang="he-IL" sz="2000" dirty="0"/>
              <a:t>ל-3 עד 10 שנים בתנאי מדיניות ביטחונות גמישה ותוך התאמה פרטנית ללקוח, ומספקת פתרון מימוני לטווח ארוך עם מאפיינים הוניים. סך האשראי לעסקה יכול לנוע בין 8 ל-45 מיליון </a:t>
            </a:r>
            <a:r>
              <a:rPr lang="he-IL" sz="2000" dirty="0" smtClean="0"/>
              <a:t>₪.</a:t>
            </a: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000" dirty="0">
                <a:latin typeface="Calibri" panose="020F0502020204030204" pitchFamily="34" charset="0"/>
              </a:rPr>
              <a:t>במהלך שנת 2019 ביצעו הקרנות השקעות בהיקף של </a:t>
            </a:r>
            <a:r>
              <a:rPr lang="he-IL" sz="2000" b="1" dirty="0">
                <a:latin typeface="Calibri" panose="020F0502020204030204" pitchFamily="34" charset="0"/>
              </a:rPr>
              <a:t>כ-160 מיליון ₪</a:t>
            </a:r>
            <a:r>
              <a:rPr lang="he-IL" sz="2000" dirty="0">
                <a:latin typeface="Calibri" panose="020F0502020204030204" pitchFamily="34" charset="0"/>
              </a:rPr>
              <a:t>.</a:t>
            </a:r>
            <a:r>
              <a:rPr lang="he-IL" sz="2000" b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2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-2229" y="-1105"/>
            <a:ext cx="9146234" cy="514133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he-IL" sz="3200" b="1" dirty="0" smtClean="0">
                <a:solidFill>
                  <a:srgbClr val="A94D91"/>
                </a:solidFill>
                <a:cs typeface="+mn-cs"/>
              </a:rPr>
              <a:t>מבנה המשקיעים ב </a:t>
            </a:r>
            <a:r>
              <a:rPr lang="en-US" sz="3200" b="1" dirty="0" smtClean="0">
                <a:solidFill>
                  <a:srgbClr val="A94D91"/>
                </a:solidFill>
                <a:cs typeface="+mn-cs"/>
              </a:rPr>
              <a:t>PE</a:t>
            </a:r>
            <a:endParaRPr lang="en-US" sz="3200" b="1" dirty="0">
              <a:solidFill>
                <a:srgbClr val="A94D91"/>
              </a:solidFill>
              <a:cs typeface="+mn-cs"/>
            </a:endParaRPr>
          </a:p>
        </p:txBody>
      </p:sp>
      <p:graphicFrame>
        <p:nvGraphicFramePr>
          <p:cNvPr id="12" name="תרשים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604332"/>
              </p:ext>
            </p:extLst>
          </p:nvPr>
        </p:nvGraphicFramePr>
        <p:xfrm>
          <a:off x="1660664" y="981535"/>
          <a:ext cx="5334972" cy="339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מלבן 12"/>
          <p:cNvSpPr/>
          <p:nvPr/>
        </p:nvSpPr>
        <p:spPr>
          <a:xfrm>
            <a:off x="5991513" y="3750421"/>
            <a:ext cx="2388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he-IL" sz="1600" b="1" dirty="0" smtClean="0">
                <a:solidFill>
                  <a:srgbClr val="A94D91"/>
                </a:solidFill>
              </a:rPr>
              <a:t>השקעה ללא הגנה </a:t>
            </a:r>
          </a:p>
          <a:p>
            <a:pPr algn="r">
              <a:lnSpc>
                <a:spcPct val="100000"/>
              </a:lnSpc>
            </a:pPr>
            <a:r>
              <a:rPr lang="he-IL" sz="1600" b="1" dirty="0" smtClean="0">
                <a:solidFill>
                  <a:srgbClr val="A94D91"/>
                </a:solidFill>
              </a:rPr>
              <a:t>אך עם פוטנציאל רווח גבוה</a:t>
            </a:r>
            <a:endParaRPr lang="he-IL" sz="1600" b="1" dirty="0">
              <a:solidFill>
                <a:srgbClr val="A94D91"/>
              </a:solidFill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5874494" y="2681136"/>
            <a:ext cx="2505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he-IL" sz="1600" b="1" dirty="0" smtClean="0">
                <a:solidFill>
                  <a:srgbClr val="A94D91"/>
                </a:solidFill>
              </a:rPr>
              <a:t>הגנה ממשלתית על הפסדים</a:t>
            </a:r>
            <a:endParaRPr lang="en-US" sz="1600" b="1" dirty="0">
              <a:solidFill>
                <a:srgbClr val="A94D91"/>
              </a:solidFill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5167569" y="3078562"/>
            <a:ext cx="3212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he-IL" sz="1600" b="1" dirty="0" smtClean="0">
                <a:solidFill>
                  <a:srgbClr val="A94D91"/>
                </a:solidFill>
              </a:rPr>
              <a:t>חוב נחות בהפסדים</a:t>
            </a:r>
          </a:p>
          <a:p>
            <a:pPr algn="r">
              <a:lnSpc>
                <a:spcPct val="100000"/>
              </a:lnSpc>
            </a:pPr>
            <a:r>
              <a:rPr lang="he-IL" sz="1600" b="1" dirty="0" smtClean="0">
                <a:solidFill>
                  <a:srgbClr val="A94D91"/>
                </a:solidFill>
              </a:rPr>
              <a:t>חוב נחות ברווחים (הגבלה על הרווח)</a:t>
            </a:r>
            <a:endParaRPr lang="en-US" sz="1600" b="1" dirty="0">
              <a:solidFill>
                <a:srgbClr val="A94D9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688" y="4299942"/>
            <a:ext cx="492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/>
              <a:t>היקף הקרנות שהוקמו – 900 </a:t>
            </a:r>
            <a:r>
              <a:rPr lang="he-IL" b="1" dirty="0" smtClean="0"/>
              <a:t>מיליון ₪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52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" y="0"/>
            <a:ext cx="9194151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5813152-8EBB-4242-9CEE-01B9A0AD38BF}"/>
              </a:ext>
            </a:extLst>
          </p:cNvPr>
          <p:cNvSpPr/>
          <p:nvPr/>
        </p:nvSpPr>
        <p:spPr>
          <a:xfrm>
            <a:off x="8218112" y="0"/>
            <a:ext cx="925887" cy="5168345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F84CF17-A28C-4DDA-A27A-FB264FEB8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6582" y="2153"/>
            <a:ext cx="2617568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FB54843-0947-4390-B793-2DEBCC396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82642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627534"/>
            <a:ext cx="639706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he-IL" sz="2400" b="1" dirty="0" smtClean="0">
                <a:solidFill>
                  <a:srgbClr val="A94D91"/>
                </a:solidFill>
              </a:rPr>
              <a:t>מכרז לעידוד גופים חוץ בנקאיים למתן אשראי</a:t>
            </a:r>
          </a:p>
          <a:p>
            <a:pPr marL="715963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chemeClr val="tx2">
                    <a:lumMod val="75000"/>
                  </a:schemeClr>
                </a:solidFill>
              </a:rPr>
              <a:t>הכנסת גופים מוסדיים</a:t>
            </a:r>
          </a:p>
          <a:p>
            <a:pPr marL="715963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chemeClr val="tx2">
                    <a:lumMod val="75000"/>
                  </a:schemeClr>
                </a:solidFill>
              </a:rPr>
              <a:t>הגעה להיקף תיק של 500 </a:t>
            </a:r>
            <a:r>
              <a:rPr lang="he-IL" sz="2000" dirty="0" err="1" smtClean="0">
                <a:solidFill>
                  <a:schemeClr val="tx2">
                    <a:lumMod val="75000"/>
                  </a:schemeClr>
                </a:solidFill>
              </a:rPr>
              <a:t>מלש"ח</a:t>
            </a:r>
            <a:r>
              <a:rPr lang="he-IL" sz="2000" dirty="0" smtClean="0">
                <a:solidFill>
                  <a:schemeClr val="tx2">
                    <a:lumMod val="75000"/>
                  </a:schemeClr>
                </a:solidFill>
              </a:rPr>
              <a:t> תוך 5 שנים</a:t>
            </a:r>
          </a:p>
          <a:p>
            <a:pPr marL="715963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chemeClr val="tx2">
                    <a:lumMod val="75000"/>
                  </a:schemeClr>
                </a:solidFill>
              </a:rPr>
              <a:t>50% לפחות לעסקים קטנים </a:t>
            </a:r>
            <a:r>
              <a:rPr lang="he-IL" sz="1600" dirty="0" smtClean="0">
                <a:solidFill>
                  <a:schemeClr val="tx2">
                    <a:lumMod val="75000"/>
                  </a:schemeClr>
                </a:solidFill>
              </a:rPr>
              <a:t>(מחזור של עד 25 </a:t>
            </a:r>
            <a:r>
              <a:rPr lang="he-IL" sz="1600" dirty="0" err="1" smtClean="0">
                <a:solidFill>
                  <a:schemeClr val="tx2">
                    <a:lumMod val="75000"/>
                  </a:schemeClr>
                </a:solidFill>
              </a:rPr>
              <a:t>מלש"ח</a:t>
            </a:r>
            <a:r>
              <a:rPr lang="he-IL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he-IL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15963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e-IL" sz="2000" dirty="0" err="1" smtClean="0">
                <a:solidFill>
                  <a:schemeClr val="tx2">
                    <a:lumMod val="75000"/>
                  </a:schemeClr>
                </a:solidFill>
              </a:rPr>
              <a:t>מח"מ</a:t>
            </a:r>
            <a:r>
              <a:rPr lang="he-IL" sz="2000" dirty="0" smtClean="0">
                <a:solidFill>
                  <a:schemeClr val="tx2">
                    <a:lumMod val="75000"/>
                  </a:schemeClr>
                </a:solidFill>
              </a:rPr>
              <a:t> התיק יעמוד על 6 חודשים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7" name="דיאגרמה 16"/>
          <p:cNvGraphicFramePr/>
          <p:nvPr>
            <p:extLst/>
          </p:nvPr>
        </p:nvGraphicFramePr>
        <p:xfrm>
          <a:off x="538490" y="3291830"/>
          <a:ext cx="6038091" cy="158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מלבן 10">
            <a:extLst>
              <a:ext uri="{FF2B5EF4-FFF2-40B4-BE49-F238E27FC236}">
                <a16:creationId xmlns:a16="http://schemas.microsoft.com/office/drawing/2014/main" id="{8C0C1DBF-B292-481E-B505-4809B3879380}"/>
              </a:ext>
            </a:extLst>
          </p:cNvPr>
          <p:cNvSpPr/>
          <p:nvPr/>
        </p:nvSpPr>
        <p:spPr>
          <a:xfrm>
            <a:off x="6855076" y="1419622"/>
            <a:ext cx="2280352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קידום אשראי חוץ </a:t>
            </a:r>
            <a:r>
              <a:rPr lang="he-IL" sz="2800" b="1" dirty="0" smtClean="0"/>
              <a:t>בנקאי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1965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" y="0"/>
            <a:ext cx="9194151" cy="514349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5813152-8EBB-4242-9CEE-01B9A0AD38BF}"/>
              </a:ext>
            </a:extLst>
          </p:cNvPr>
          <p:cNvSpPr/>
          <p:nvPr/>
        </p:nvSpPr>
        <p:spPr>
          <a:xfrm>
            <a:off x="7703841" y="0"/>
            <a:ext cx="1440159" cy="5168345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F84CF17-A28C-4DDA-A27A-FB264FEB8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-10269"/>
            <a:ext cx="2905600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8C0C1DBF-B292-481E-B505-4809B3879380}"/>
              </a:ext>
            </a:extLst>
          </p:cNvPr>
          <p:cNvSpPr/>
          <p:nvPr/>
        </p:nvSpPr>
        <p:spPr>
          <a:xfrm>
            <a:off x="6732240" y="1707654"/>
            <a:ext cx="2298640" cy="1669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smtClean="0"/>
              <a:t>הכרזה על זוכה</a:t>
            </a:r>
            <a:endParaRPr lang="he-IL" sz="28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FB54843-0947-4390-B793-2DEBCC396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0064" y="-482642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31590"/>
            <a:ext cx="5605297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/>
              <a:t>התקבלה הצעה אחת </a:t>
            </a:r>
            <a:r>
              <a:rPr lang="he-IL" sz="2400" dirty="0" smtClean="0"/>
              <a:t>– סה"כ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</a:t>
            </a:r>
            <a:r>
              <a:rPr lang="he-IL" sz="2400" b="1" dirty="0" smtClean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מיליון ₪ </a:t>
            </a:r>
            <a:endParaRPr lang="he-IL" sz="2400" b="1" dirty="0">
              <a:solidFill>
                <a:srgbClr val="A94D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הפניקס</a:t>
            </a:r>
            <a:r>
              <a:rPr lang="he-IL" sz="2400" dirty="0"/>
              <a:t> – 300 </a:t>
            </a:r>
            <a:r>
              <a:rPr lang="he-IL" sz="2400" dirty="0" smtClean="0"/>
              <a:t>מיליון ₪</a:t>
            </a:r>
            <a:endParaRPr lang="he-IL" sz="2400" dirty="0"/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הראל</a:t>
            </a:r>
            <a:r>
              <a:rPr lang="he-IL" sz="2400" dirty="0"/>
              <a:t> – 300 </a:t>
            </a:r>
            <a:r>
              <a:rPr lang="he-IL" sz="2400" dirty="0" smtClean="0"/>
              <a:t>מיליון ₪</a:t>
            </a:r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גיזה (</a:t>
            </a:r>
            <a:r>
              <a:rPr lang="en-US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e-IL" sz="2400" dirty="0" smtClean="0"/>
              <a:t>– תפעול</a:t>
            </a:r>
            <a:endParaRPr lang="he-IL" sz="2400" dirty="0"/>
          </a:p>
          <a:p>
            <a:pPr marL="342900" indent="-342900">
              <a:spcAft>
                <a:spcPts val="2400"/>
              </a:spcAft>
              <a:buBlip>
                <a:blip r:embed="rId6"/>
              </a:buBlip>
            </a:pPr>
            <a:r>
              <a:rPr lang="he-IL" sz="2400" dirty="0"/>
              <a:t>צפי התחלת פעילות – </a:t>
            </a:r>
            <a:r>
              <a:rPr lang="he-IL" sz="2400" b="1" dirty="0">
                <a:solidFill>
                  <a:srgbClr val="A94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מחצית 2020 </a:t>
            </a:r>
          </a:p>
        </p:txBody>
      </p:sp>
    </p:spTree>
    <p:extLst>
      <p:ext uri="{BB962C8B-B14F-4D97-AF65-F5344CB8AC3E}">
        <p14:creationId xmlns:p14="http://schemas.microsoft.com/office/powerpoint/2010/main" val="931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74CF11B-3B20-4D43-8EE8-64477CD79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0"/>
            <a:ext cx="7200800" cy="51435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F59B06C-AB40-450F-9B24-CC50ACED80DF}"/>
              </a:ext>
            </a:extLst>
          </p:cNvPr>
          <p:cNvSpPr/>
          <p:nvPr/>
        </p:nvSpPr>
        <p:spPr>
          <a:xfrm>
            <a:off x="5508104" y="1563638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7668344" y="-1"/>
            <a:ext cx="1475655" cy="5143501"/>
          </a:xfrm>
          <a:prstGeom prst="rect">
            <a:avLst/>
          </a:prstGeom>
          <a:solidFill>
            <a:srgbClr val="A94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4033" y="-10270"/>
            <a:ext cx="3312463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מלבן 17"/>
          <p:cNvSpPr/>
          <p:nvPr/>
        </p:nvSpPr>
        <p:spPr>
          <a:xfrm>
            <a:off x="5995081" y="1140587"/>
            <a:ext cx="33465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בואו לסניף המעוף הקרוב למקום מגוריכם או בקרו אותנו באתר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1491630"/>
            <a:ext cx="2421432" cy="28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82"/>
            <a:ext cx="9144001" cy="5164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741" y="2632991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זעיר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396" y="2629949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קטן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05641" y="2627083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בינוני</a:t>
            </a:r>
          </a:p>
        </p:txBody>
      </p:sp>
      <p:grpSp>
        <p:nvGrpSpPr>
          <p:cNvPr id="16" name="קבוצה 15"/>
          <p:cNvGrpSpPr/>
          <p:nvPr/>
        </p:nvGrpSpPr>
        <p:grpSpPr>
          <a:xfrm>
            <a:off x="1931730" y="3324929"/>
            <a:ext cx="1488142" cy="830997"/>
            <a:chOff x="731584" y="2737903"/>
            <a:chExt cx="1488142" cy="830997"/>
          </a:xfrm>
        </p:grpSpPr>
        <p:sp>
          <p:nvSpPr>
            <p:cNvPr id="15" name="הסבר קווי 2 14"/>
            <p:cNvSpPr/>
            <p:nvPr/>
          </p:nvSpPr>
          <p:spPr>
            <a:xfrm>
              <a:off x="1017062" y="2768752"/>
              <a:ext cx="917187" cy="52307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045"/>
                <a:gd name="adj6" fmla="val -36354"/>
              </a:avLst>
            </a:prstGeom>
            <a:solidFill>
              <a:schemeClr val="tx1">
                <a:alpha val="61000"/>
              </a:schemeClr>
            </a:solidFill>
            <a:ln>
              <a:solidFill>
                <a:srgbClr val="953B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731584" y="2737903"/>
              <a:ext cx="1488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5 עובדים</a:t>
              </a:r>
            </a:p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2 מ' ₪</a:t>
              </a:r>
            </a:p>
            <a:p>
              <a:pPr algn="ctr"/>
              <a:endParaRPr lang="he-IL" sz="1600" dirty="0">
                <a:solidFill>
                  <a:schemeClr val="bg1"/>
                </a:solidFill>
                <a:cs typeface="Reforma"/>
              </a:endParaRPr>
            </a:p>
          </p:txBody>
        </p:sp>
      </p:grpSp>
      <p:grpSp>
        <p:nvGrpSpPr>
          <p:cNvPr id="17" name="קבוצה 16"/>
          <p:cNvGrpSpPr/>
          <p:nvPr/>
        </p:nvGrpSpPr>
        <p:grpSpPr>
          <a:xfrm>
            <a:off x="4645918" y="3435846"/>
            <a:ext cx="1654274" cy="830997"/>
            <a:chOff x="731584" y="2737903"/>
            <a:chExt cx="1488142" cy="830997"/>
          </a:xfrm>
        </p:grpSpPr>
        <p:sp>
          <p:nvSpPr>
            <p:cNvPr id="18" name="הסבר קווי 2 17"/>
            <p:cNvSpPr/>
            <p:nvPr/>
          </p:nvSpPr>
          <p:spPr>
            <a:xfrm>
              <a:off x="1017062" y="2768752"/>
              <a:ext cx="917187" cy="52307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7151"/>
                <a:gd name="adj6" fmla="val -44948"/>
              </a:avLst>
            </a:prstGeom>
            <a:solidFill>
              <a:schemeClr val="tx1">
                <a:alpha val="61000"/>
              </a:schemeClr>
            </a:solidFill>
            <a:ln>
              <a:solidFill>
                <a:srgbClr val="953B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לבן 18"/>
            <p:cNvSpPr/>
            <p:nvPr/>
          </p:nvSpPr>
          <p:spPr>
            <a:xfrm>
              <a:off x="731584" y="2737903"/>
              <a:ext cx="1488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20 עובדים</a:t>
              </a:r>
            </a:p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20 מ' ₪</a:t>
              </a:r>
            </a:p>
            <a:p>
              <a:pPr algn="ctr"/>
              <a:endParaRPr lang="he-IL" sz="1600" dirty="0">
                <a:solidFill>
                  <a:schemeClr val="bg1"/>
                </a:solidFill>
                <a:cs typeface="Reforma"/>
              </a:endParaRPr>
            </a:p>
          </p:txBody>
        </p:sp>
      </p:grpSp>
      <p:grpSp>
        <p:nvGrpSpPr>
          <p:cNvPr id="20" name="קבוצה 19"/>
          <p:cNvGrpSpPr/>
          <p:nvPr/>
        </p:nvGrpSpPr>
        <p:grpSpPr>
          <a:xfrm>
            <a:off x="7404338" y="3540953"/>
            <a:ext cx="1848182" cy="830997"/>
            <a:chOff x="741419" y="2737903"/>
            <a:chExt cx="1488142" cy="830997"/>
          </a:xfrm>
        </p:grpSpPr>
        <p:sp>
          <p:nvSpPr>
            <p:cNvPr id="21" name="הסבר קווי 2 20"/>
            <p:cNvSpPr/>
            <p:nvPr/>
          </p:nvSpPr>
          <p:spPr>
            <a:xfrm>
              <a:off x="1017062" y="2768752"/>
              <a:ext cx="917187" cy="52307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3269"/>
                <a:gd name="adj6" fmla="val -28340"/>
              </a:avLst>
            </a:prstGeom>
            <a:solidFill>
              <a:schemeClr val="tx1">
                <a:alpha val="61000"/>
              </a:schemeClr>
            </a:solidFill>
            <a:ln>
              <a:solidFill>
                <a:srgbClr val="953B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21"/>
            <p:cNvSpPr/>
            <p:nvPr/>
          </p:nvSpPr>
          <p:spPr>
            <a:xfrm>
              <a:off x="741419" y="2737903"/>
              <a:ext cx="1488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100 עובדים</a:t>
              </a:r>
            </a:p>
            <a:p>
              <a:pPr algn="ctr"/>
              <a:r>
                <a:rPr lang="he-IL" sz="1600" dirty="0">
                  <a:solidFill>
                    <a:schemeClr val="bg1"/>
                  </a:solidFill>
                  <a:cs typeface="Reforma"/>
                </a:rPr>
                <a:t>100 מ' ₪</a:t>
              </a:r>
            </a:p>
            <a:p>
              <a:pPr algn="ctr"/>
              <a:endParaRPr lang="he-IL" sz="1600" dirty="0">
                <a:solidFill>
                  <a:schemeClr val="bg1"/>
                </a:solidFill>
                <a:cs typeface="Reforma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543934" y="-2564476"/>
            <a:ext cx="2088233" cy="717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מלבן 22"/>
          <p:cNvSpPr/>
          <p:nvPr/>
        </p:nvSpPr>
        <p:spPr>
          <a:xfrm>
            <a:off x="-468560" y="-92546"/>
            <a:ext cx="3978695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ts val="3800"/>
              </a:lnSpc>
              <a:buClr>
                <a:prstClr val="black"/>
              </a:buClr>
              <a:buSzPct val="25000"/>
            </a:pPr>
            <a:r>
              <a:rPr lang="he-IL" sz="3200" b="1" dirty="0">
                <a:solidFill>
                  <a:schemeClr val="bg1"/>
                </a:solidFill>
              </a:rPr>
              <a:t>מי הם העסקים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>
              <a:lnSpc>
                <a:spcPts val="3800"/>
              </a:lnSpc>
              <a:buClr>
                <a:prstClr val="black"/>
              </a:buClr>
              <a:buSzPct val="25000"/>
            </a:pPr>
            <a:r>
              <a:rPr lang="he-IL" sz="3200" b="1" dirty="0" smtClean="0">
                <a:solidFill>
                  <a:schemeClr val="bg1"/>
                </a:solidFill>
              </a:rPr>
              <a:t>הקטנים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>
              <a:lnSpc>
                <a:spcPts val="3800"/>
              </a:lnSpc>
              <a:buClr>
                <a:prstClr val="black"/>
              </a:buClr>
              <a:buSzPct val="25000"/>
            </a:pPr>
            <a:r>
              <a:rPr lang="he-IL" sz="3200" b="1" dirty="0" smtClean="0">
                <a:solidFill>
                  <a:schemeClr val="bg1"/>
                </a:solidFill>
              </a:rPr>
              <a:t>והבינוניים</a:t>
            </a:r>
            <a:r>
              <a:rPr lang="he-IL" sz="32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7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80512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0"/>
            <a:ext cx="5598369" cy="5143500"/>
          </a:xfrm>
          <a:prstGeom prst="rect">
            <a:avLst/>
          </a:prstGeom>
          <a:solidFill>
            <a:srgbClr val="E7E7E9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076" name="TextBox 11"/>
          <p:cNvSpPr txBox="1">
            <a:spLocks noChangeArrowheads="1"/>
          </p:cNvSpPr>
          <p:nvPr/>
        </p:nvSpPr>
        <p:spPr bwMode="auto">
          <a:xfrm>
            <a:off x="179388" y="341313"/>
            <a:ext cx="517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>
                <a:solidFill>
                  <a:srgbClr val="953B84"/>
                </a:solidFill>
              </a:rPr>
              <a:t>העסקים הקטנים והבינוניים</a:t>
            </a:r>
            <a:endParaRPr lang="he-IL" altLang="he-IL" sz="3600" b="1" dirty="0">
              <a:solidFill>
                <a:srgbClr val="953B84"/>
              </a:solidFill>
              <a:latin typeface="FbReforma Regular"/>
              <a:ea typeface="FbReforma Regular"/>
              <a:cs typeface="FbReforma Regula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9403" y="2715766"/>
            <a:ext cx="184730" cy="65883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e-IL" sz="2800" dirty="0">
              <a:solidFill>
                <a:schemeClr val="tx1">
                  <a:lumMod val="75000"/>
                  <a:lumOff val="25000"/>
                </a:schemeClr>
              </a:solidFill>
              <a:latin typeface="FbReforma Regular" pitchFamily="18" charset="-79"/>
              <a:cs typeface="FbReforma Regular" pitchFamily="18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45868" y="1131590"/>
            <a:ext cx="5323460" cy="720080"/>
          </a:xfrm>
          <a:prstGeom prst="rect">
            <a:avLst/>
          </a:prstGeom>
          <a:solidFill>
            <a:srgbClr val="EEECE1">
              <a:alpha val="50196"/>
            </a:srgbClr>
          </a:solidFill>
          <a:ln w="1905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800" b="1" dirty="0">
                <a:solidFill>
                  <a:schemeClr val="accent4">
                    <a:lumMod val="50000"/>
                  </a:schemeClr>
                </a:solidFill>
              </a:rPr>
              <a:t>99%</a:t>
            </a:r>
            <a:r>
              <a:rPr lang="he-IL" sz="2400" b="1" dirty="0">
                <a:solidFill>
                  <a:schemeClr val="accent4">
                    <a:lumMod val="50000"/>
                  </a:schemeClr>
                </a:solidFill>
              </a:rPr>
              <a:t> מכלל העסקים בישראל</a:t>
            </a:r>
          </a:p>
        </p:txBody>
      </p:sp>
      <p:sp>
        <p:nvSpPr>
          <p:cNvPr id="8" name="מלבן 7"/>
          <p:cNvSpPr/>
          <p:nvPr/>
        </p:nvSpPr>
        <p:spPr>
          <a:xfrm>
            <a:off x="245868" y="1971571"/>
            <a:ext cx="5323460" cy="720080"/>
          </a:xfrm>
          <a:prstGeom prst="rect">
            <a:avLst/>
          </a:prstGeom>
          <a:solidFill>
            <a:srgbClr val="EEECE1">
              <a:alpha val="50196"/>
            </a:srgbClr>
          </a:solidFill>
          <a:ln w="1905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800" b="1" dirty="0" smtClean="0">
                <a:solidFill>
                  <a:schemeClr val="accent4">
                    <a:lumMod val="50000"/>
                  </a:schemeClr>
                </a:solidFill>
              </a:rPr>
              <a:t>70%</a:t>
            </a:r>
            <a:r>
              <a:rPr lang="he-IL" sz="2400" b="1" dirty="0" smtClean="0">
                <a:solidFill>
                  <a:schemeClr val="accent4">
                    <a:lumMod val="50000"/>
                  </a:schemeClr>
                </a:solidFill>
              </a:rPr>
              <a:t> מהמשרות החדשות במשק</a:t>
            </a:r>
            <a:endParaRPr lang="he-IL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245868" y="2811552"/>
            <a:ext cx="5323460" cy="720080"/>
          </a:xfrm>
          <a:prstGeom prst="rect">
            <a:avLst/>
          </a:prstGeom>
          <a:solidFill>
            <a:srgbClr val="EEECE1">
              <a:alpha val="50196"/>
            </a:srgbClr>
          </a:solidFill>
          <a:ln w="1905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800" b="1" dirty="0" smtClean="0">
                <a:solidFill>
                  <a:schemeClr val="accent4">
                    <a:lumMod val="50000"/>
                  </a:schemeClr>
                </a:solidFill>
              </a:rPr>
              <a:t>60% </a:t>
            </a:r>
            <a:r>
              <a:rPr lang="he-IL" sz="2400" b="1" dirty="0">
                <a:solidFill>
                  <a:schemeClr val="accent4">
                    <a:lumMod val="50000"/>
                  </a:schemeClr>
                </a:solidFill>
              </a:rPr>
              <a:t>מכלל המועסקים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893" y="3598641"/>
            <a:ext cx="85746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מלבן 9"/>
          <p:cNvSpPr/>
          <p:nvPr/>
        </p:nvSpPr>
        <p:spPr>
          <a:xfrm>
            <a:off x="245868" y="3651533"/>
            <a:ext cx="5323460" cy="720080"/>
          </a:xfrm>
          <a:prstGeom prst="rect">
            <a:avLst/>
          </a:prstGeom>
          <a:solidFill>
            <a:srgbClr val="EEECE1">
              <a:alpha val="50196"/>
            </a:srgbClr>
          </a:solidFill>
          <a:ln w="1905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800" b="1" dirty="0" smtClean="0">
                <a:solidFill>
                  <a:schemeClr val="accent4">
                    <a:lumMod val="50000"/>
                  </a:schemeClr>
                </a:solidFill>
              </a:rPr>
              <a:t>53% </a:t>
            </a:r>
            <a:r>
              <a:rPr lang="he-IL" sz="2400" b="1" dirty="0">
                <a:solidFill>
                  <a:schemeClr val="accent4">
                    <a:lumMod val="50000"/>
                  </a:schemeClr>
                </a:solidFill>
              </a:rPr>
              <a:t>מהתוצר העסקי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82" y="1"/>
            <a:ext cx="1253430" cy="271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570069" y="3553593"/>
            <a:ext cx="1636712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57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6381" y="0"/>
            <a:ext cx="9144002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890467" y="51470"/>
            <a:ext cx="5330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None/>
            </a:pPr>
            <a:r>
              <a:rPr lang="he-IL" sz="2800" b="1" dirty="0">
                <a:solidFill>
                  <a:srgbClr val="A94D91"/>
                </a:solidFill>
                <a:cs typeface="+mn-cs"/>
              </a:rPr>
              <a:t>התפלגות עסקים, לפי קבוצות </a:t>
            </a:r>
            <a:r>
              <a:rPr lang="he-IL" sz="2800" b="1" dirty="0" smtClean="0">
                <a:solidFill>
                  <a:srgbClr val="A94D91"/>
                </a:solidFill>
                <a:cs typeface="+mn-cs"/>
              </a:rPr>
              <a:t>גודל</a:t>
            </a:r>
            <a:endParaRPr lang="he-IL" sz="2800" b="1" dirty="0">
              <a:solidFill>
                <a:srgbClr val="A94D91"/>
              </a:solidFill>
              <a:latin typeface="FbReforma Regular" pitchFamily="18" charset="-79"/>
              <a:cs typeface="+mn-cs"/>
            </a:endParaRPr>
          </a:p>
        </p:txBody>
      </p:sp>
      <p:sp>
        <p:nvSpPr>
          <p:cNvPr id="8" name="סוגר מרובע שמאלי 1"/>
          <p:cNvSpPr/>
          <p:nvPr/>
        </p:nvSpPr>
        <p:spPr>
          <a:xfrm rot="16200000">
            <a:off x="2541430" y="2831258"/>
            <a:ext cx="514956" cy="3164293"/>
          </a:xfrm>
          <a:custGeom>
            <a:avLst/>
            <a:gdLst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0 w 279792"/>
              <a:gd name="connsiteY0" fmla="*/ 710905 h 710908"/>
              <a:gd name="connsiteX1" fmla="*/ 0 w 279792"/>
              <a:gd name="connsiteY1" fmla="*/ 3 h 710908"/>
              <a:gd name="connsiteX0" fmla="*/ 279792 w 279792"/>
              <a:gd name="connsiteY0" fmla="*/ 0 h 710905"/>
              <a:gd name="connsiteX1" fmla="*/ 0 w 279792"/>
              <a:gd name="connsiteY1" fmla="*/ 710905 h 710905"/>
              <a:gd name="connsiteX2" fmla="*/ 0 w 279792"/>
              <a:gd name="connsiteY2" fmla="*/ 3 h 710905"/>
              <a:gd name="connsiteX3" fmla="*/ 279792 w 279792"/>
              <a:gd name="connsiteY3" fmla="*/ 0 h 710905"/>
              <a:gd name="connsiteX0" fmla="*/ 0 w 279792"/>
              <a:gd name="connsiteY0" fmla="*/ 710905 h 710905"/>
              <a:gd name="connsiteX1" fmla="*/ 0 w 279792"/>
              <a:gd name="connsiteY1" fmla="*/ 3 h 710905"/>
              <a:gd name="connsiteX0" fmla="*/ 0 w 0"/>
              <a:gd name="connsiteY0" fmla="*/ 0 h 710902"/>
              <a:gd name="connsiteX1" fmla="*/ 0 w 0"/>
              <a:gd name="connsiteY1" fmla="*/ 710902 h 710902"/>
              <a:gd name="connsiteX2" fmla="*/ 0 w 0"/>
              <a:gd name="connsiteY2" fmla="*/ 0 h 710902"/>
              <a:gd name="connsiteX0" fmla="*/ 0 w 0"/>
              <a:gd name="connsiteY0" fmla="*/ 710902 h 710902"/>
              <a:gd name="connsiteX1" fmla="*/ 0 w 0"/>
              <a:gd name="connsiteY1" fmla="*/ 0 h 71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10902" stroke="0" extrusionOk="0">
                <a:moveTo>
                  <a:pt x="0" y="0"/>
                </a:moveTo>
                <a:lnTo>
                  <a:pt x="0" y="710902"/>
                </a:lnTo>
                <a:lnTo>
                  <a:pt x="0" y="0"/>
                </a:lnTo>
                <a:close/>
              </a:path>
              <a:path h="710902" fill="none">
                <a:moveTo>
                  <a:pt x="0" y="710902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800" b="1" dirty="0">
                <a:solidFill>
                  <a:schemeClr val="tx1"/>
                </a:solidFill>
              </a:rPr>
              <a:t>סך</a:t>
            </a:r>
            <a:r>
              <a:rPr lang="he-IL" sz="1800" b="1" baseline="0" dirty="0">
                <a:solidFill>
                  <a:schemeClr val="tx1"/>
                </a:solidFill>
              </a:rPr>
              <a:t> </a:t>
            </a:r>
            <a:r>
              <a:rPr lang="he-IL" sz="1800" b="1" baseline="0" dirty="0" err="1">
                <a:solidFill>
                  <a:schemeClr val="tx1"/>
                </a:solidFill>
              </a:rPr>
              <a:t>הכל</a:t>
            </a:r>
            <a:r>
              <a:rPr lang="he-IL" sz="1800" b="1" baseline="0" dirty="0">
                <a:solidFill>
                  <a:schemeClr val="tx1"/>
                </a:solidFill>
              </a:rPr>
              <a:t> עסקים </a:t>
            </a:r>
            <a:r>
              <a:rPr lang="en-US" sz="1800" b="1" baseline="0" dirty="0">
                <a:solidFill>
                  <a:schemeClr val="tx1"/>
                </a:solidFill>
              </a:rPr>
              <a:t/>
            </a:r>
            <a:br>
              <a:rPr lang="en-US" sz="1800" b="1" baseline="0" dirty="0">
                <a:solidFill>
                  <a:schemeClr val="tx1"/>
                </a:solidFill>
              </a:rPr>
            </a:br>
            <a:r>
              <a:rPr lang="he-IL" sz="1800" b="1" baseline="0" dirty="0" smtClean="0">
                <a:solidFill>
                  <a:schemeClr val="tx1"/>
                </a:solidFill>
              </a:rPr>
              <a:t>573,855</a:t>
            </a:r>
            <a:endParaRPr lang="x-none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תרשים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57045"/>
              </p:ext>
            </p:extLst>
          </p:nvPr>
        </p:nvGraphicFramePr>
        <p:xfrm>
          <a:off x="638906" y="1344850"/>
          <a:ext cx="4320000" cy="29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תרשים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282957"/>
              </p:ext>
            </p:extLst>
          </p:nvPr>
        </p:nvGraphicFramePr>
        <p:xfrm>
          <a:off x="5042772" y="1365649"/>
          <a:ext cx="4356000" cy="29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סוגר מרובע שמאלי 1"/>
          <p:cNvSpPr/>
          <p:nvPr/>
        </p:nvSpPr>
        <p:spPr>
          <a:xfrm rot="16200000">
            <a:off x="6943250" y="2851300"/>
            <a:ext cx="555043" cy="3164293"/>
          </a:xfrm>
          <a:custGeom>
            <a:avLst/>
            <a:gdLst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0" fmla="*/ 279792 w 279792"/>
              <a:gd name="connsiteY0" fmla="*/ 710908 h 710908"/>
              <a:gd name="connsiteX1" fmla="*/ 0 w 279792"/>
              <a:gd name="connsiteY1" fmla="*/ 710905 h 710908"/>
              <a:gd name="connsiteX2" fmla="*/ 0 w 279792"/>
              <a:gd name="connsiteY2" fmla="*/ 3 h 710908"/>
              <a:gd name="connsiteX3" fmla="*/ 279792 w 279792"/>
              <a:gd name="connsiteY3" fmla="*/ 0 h 710908"/>
              <a:gd name="connsiteX4" fmla="*/ 279792 w 279792"/>
              <a:gd name="connsiteY4" fmla="*/ 710908 h 710908"/>
              <a:gd name="connsiteX0" fmla="*/ 0 w 279792"/>
              <a:gd name="connsiteY0" fmla="*/ 710905 h 710908"/>
              <a:gd name="connsiteX1" fmla="*/ 0 w 279792"/>
              <a:gd name="connsiteY1" fmla="*/ 3 h 710908"/>
              <a:gd name="connsiteX0" fmla="*/ 279792 w 279792"/>
              <a:gd name="connsiteY0" fmla="*/ 0 h 710905"/>
              <a:gd name="connsiteX1" fmla="*/ 0 w 279792"/>
              <a:gd name="connsiteY1" fmla="*/ 710905 h 710905"/>
              <a:gd name="connsiteX2" fmla="*/ 0 w 279792"/>
              <a:gd name="connsiteY2" fmla="*/ 3 h 710905"/>
              <a:gd name="connsiteX3" fmla="*/ 279792 w 279792"/>
              <a:gd name="connsiteY3" fmla="*/ 0 h 710905"/>
              <a:gd name="connsiteX0" fmla="*/ 0 w 279792"/>
              <a:gd name="connsiteY0" fmla="*/ 710905 h 710905"/>
              <a:gd name="connsiteX1" fmla="*/ 0 w 279792"/>
              <a:gd name="connsiteY1" fmla="*/ 3 h 710905"/>
              <a:gd name="connsiteX0" fmla="*/ 0 w 0"/>
              <a:gd name="connsiteY0" fmla="*/ 0 h 710902"/>
              <a:gd name="connsiteX1" fmla="*/ 0 w 0"/>
              <a:gd name="connsiteY1" fmla="*/ 710902 h 710902"/>
              <a:gd name="connsiteX2" fmla="*/ 0 w 0"/>
              <a:gd name="connsiteY2" fmla="*/ 0 h 710902"/>
              <a:gd name="connsiteX0" fmla="*/ 0 w 0"/>
              <a:gd name="connsiteY0" fmla="*/ 710902 h 710902"/>
              <a:gd name="connsiteX1" fmla="*/ 0 w 0"/>
              <a:gd name="connsiteY1" fmla="*/ 0 h 71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10902" stroke="0" extrusionOk="0">
                <a:moveTo>
                  <a:pt x="0" y="0"/>
                </a:moveTo>
                <a:lnTo>
                  <a:pt x="0" y="710902"/>
                </a:lnTo>
                <a:lnTo>
                  <a:pt x="0" y="0"/>
                </a:lnTo>
                <a:close/>
              </a:path>
              <a:path h="710902" fill="none">
                <a:moveTo>
                  <a:pt x="0" y="710902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800" b="1" dirty="0">
                <a:solidFill>
                  <a:schemeClr val="tx1"/>
                </a:solidFill>
              </a:rPr>
              <a:t>סך</a:t>
            </a:r>
            <a:r>
              <a:rPr lang="he-IL" sz="1800" b="1" baseline="0" dirty="0">
                <a:solidFill>
                  <a:schemeClr val="tx1"/>
                </a:solidFill>
              </a:rPr>
              <a:t> </a:t>
            </a:r>
            <a:r>
              <a:rPr lang="he-IL" sz="1800" b="1" baseline="0" dirty="0" err="1">
                <a:solidFill>
                  <a:schemeClr val="tx1"/>
                </a:solidFill>
              </a:rPr>
              <a:t>הכל</a:t>
            </a:r>
            <a:r>
              <a:rPr lang="he-IL" sz="1800" b="1" baseline="0" dirty="0">
                <a:solidFill>
                  <a:schemeClr val="tx1"/>
                </a:solidFill>
              </a:rPr>
              <a:t> עסקים </a:t>
            </a:r>
            <a:r>
              <a:rPr lang="en-US" sz="1800" b="1" baseline="0" dirty="0">
                <a:solidFill>
                  <a:schemeClr val="tx1"/>
                </a:solidFill>
              </a:rPr>
              <a:t/>
            </a:r>
            <a:br>
              <a:rPr lang="en-US" sz="1800" b="1" baseline="0" dirty="0">
                <a:solidFill>
                  <a:schemeClr val="tx1"/>
                </a:solidFill>
              </a:rPr>
            </a:br>
            <a:r>
              <a:rPr lang="he-IL" sz="1800" b="1" baseline="0" dirty="0" smtClean="0">
                <a:solidFill>
                  <a:schemeClr val="tx1"/>
                </a:solidFill>
              </a:rPr>
              <a:t>19,319</a:t>
            </a:r>
            <a:endParaRPr lang="x-none" sz="18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9963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ענף המסעדנות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1774" y="9963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כלל העסקים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6381" y="0"/>
            <a:ext cx="9144002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655967" y="102115"/>
            <a:ext cx="6308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None/>
            </a:pPr>
            <a:r>
              <a:rPr lang="he-IL" sz="2400" b="1" dirty="0">
                <a:solidFill>
                  <a:srgbClr val="A94D91"/>
                </a:solidFill>
                <a:cs typeface="+mn-cs"/>
              </a:rPr>
              <a:t>התפלגות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עסקים בענף המסעדנות, </a:t>
            </a:r>
            <a:r>
              <a:rPr lang="he-IL" sz="2400" b="1" dirty="0">
                <a:solidFill>
                  <a:srgbClr val="A94D91"/>
                </a:solidFill>
                <a:cs typeface="+mn-cs"/>
              </a:rPr>
              <a:t>לפי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סוג, 2019</a:t>
            </a:r>
            <a:endParaRPr lang="he-IL" sz="2400" b="1" dirty="0">
              <a:solidFill>
                <a:srgbClr val="A94D91"/>
              </a:solidFill>
              <a:latin typeface="FbReforma Regular" pitchFamily="18" charset="-79"/>
              <a:cs typeface="+mn-cs"/>
            </a:endParaRPr>
          </a:p>
        </p:txBody>
      </p:sp>
      <p:graphicFrame>
        <p:nvGraphicFramePr>
          <p:cNvPr id="8" name="תרשים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111804"/>
              </p:ext>
            </p:extLst>
          </p:nvPr>
        </p:nvGraphicFramePr>
        <p:xfrm>
          <a:off x="1547664" y="843558"/>
          <a:ext cx="65527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702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-16381" y="0"/>
            <a:ext cx="9144002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174585" y="51470"/>
            <a:ext cx="7582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None/>
            </a:pPr>
            <a:r>
              <a:rPr lang="he-IL" sz="2400" b="1" dirty="0">
                <a:solidFill>
                  <a:srgbClr val="A94D91"/>
                </a:solidFill>
                <a:cs typeface="+mn-cs"/>
              </a:rPr>
              <a:t>התפלגות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עסקים בענף המסעדנות, </a:t>
            </a:r>
            <a:r>
              <a:rPr lang="he-IL" sz="2400" b="1" dirty="0">
                <a:solidFill>
                  <a:srgbClr val="A94D91"/>
                </a:solidFill>
                <a:cs typeface="+mn-cs"/>
              </a:rPr>
              <a:t>לפי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אזור גיאוגרפי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,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2019</a:t>
            </a:r>
            <a:endParaRPr lang="he-IL" sz="2400" b="1" dirty="0">
              <a:solidFill>
                <a:srgbClr val="A94D91"/>
              </a:solidFill>
              <a:latin typeface="FbReforma Regular" pitchFamily="18" charset="-79"/>
              <a:cs typeface="+mn-cs"/>
            </a:endParaRPr>
          </a:p>
        </p:txBody>
      </p:sp>
      <p:graphicFrame>
        <p:nvGraphicFramePr>
          <p:cNvPr id="10" name="תרשים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601747"/>
              </p:ext>
            </p:extLst>
          </p:nvPr>
        </p:nvGraphicFramePr>
        <p:xfrm>
          <a:off x="2051720" y="893712"/>
          <a:ext cx="5472608" cy="362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632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-1" y="0"/>
            <a:ext cx="9144002" cy="516403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" y="-380577"/>
            <a:ext cx="1312169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912384" y="3911888"/>
            <a:ext cx="771551" cy="16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4636"/>
            <a:ext cx="1990147" cy="6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339577" y="12560"/>
            <a:ext cx="4713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None/>
            </a:pPr>
            <a:r>
              <a:rPr lang="he-IL" sz="2400" b="1" dirty="0">
                <a:solidFill>
                  <a:srgbClr val="A94D91"/>
                </a:solidFill>
                <a:cs typeface="+mn-cs"/>
              </a:rPr>
              <a:t>פריון העבודה לפי קבוצת גודל, </a:t>
            </a:r>
            <a:r>
              <a:rPr lang="he-IL" sz="2400" b="1" dirty="0" smtClean="0">
                <a:solidFill>
                  <a:srgbClr val="A94D91"/>
                </a:solidFill>
                <a:cs typeface="+mn-cs"/>
              </a:rPr>
              <a:t>2016</a:t>
            </a:r>
            <a:endParaRPr lang="he-IL" sz="2400" b="1" dirty="0">
              <a:solidFill>
                <a:srgbClr val="A94D91"/>
              </a:solidFill>
              <a:cs typeface="+mn-cs"/>
            </a:endParaRPr>
          </a:p>
          <a:p>
            <a:pPr algn="ctr">
              <a:buNone/>
            </a:pPr>
            <a:r>
              <a:rPr lang="he-IL" sz="2000" dirty="0">
                <a:solidFill>
                  <a:srgbClr val="A94D91"/>
                </a:solidFill>
                <a:cs typeface="+mn-cs"/>
              </a:rPr>
              <a:t>ערך מוסף שנתי למשרת שכיר באלפי ₪</a:t>
            </a:r>
            <a:endParaRPr lang="he-IL" sz="2000" dirty="0">
              <a:solidFill>
                <a:srgbClr val="A94D91"/>
              </a:solidFill>
              <a:latin typeface="FbReforma Regular" pitchFamily="18" charset="-79"/>
              <a:cs typeface="+mn-cs"/>
            </a:endParaRPr>
          </a:p>
        </p:txBody>
      </p:sp>
      <p:graphicFrame>
        <p:nvGraphicFramePr>
          <p:cNvPr id="9" name="תרשים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284342"/>
              </p:ext>
            </p:extLst>
          </p:nvPr>
        </p:nvGraphicFramePr>
        <p:xfrm>
          <a:off x="1312169" y="1059582"/>
          <a:ext cx="7148263" cy="331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647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9B367C6-A3FD-4272-80A1-EE93C3F63CCD}" vid="{3B9D0A29-B9E5-40C8-9DE2-3935B3634270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21480</TotalTime>
  <Words>1007</Words>
  <Application>Microsoft Office PowerPoint</Application>
  <PresentationFormat>‫הצגה על המסך (16:9)</PresentationFormat>
  <Paragraphs>214</Paragraphs>
  <Slides>35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35</vt:i4>
      </vt:variant>
    </vt:vector>
  </HeadingPairs>
  <TitlesOfParts>
    <vt:vector size="45" baseType="lpstr">
      <vt:lpstr>Arial Unicode MS</vt:lpstr>
      <vt:lpstr>Arial</vt:lpstr>
      <vt:lpstr>Calibri</vt:lpstr>
      <vt:lpstr>FbReforma Regular</vt:lpstr>
      <vt:lpstr>Narkisim</vt:lpstr>
      <vt:lpstr>Reforma</vt:lpstr>
      <vt:lpstr>Times New Roman</vt:lpstr>
      <vt:lpstr>Wingdings</vt:lpstr>
      <vt:lpstr>ערכת נושא Office</vt:lpstr>
      <vt:lpstr>6_Office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מימון באמצעות קרנות PE</vt:lpstr>
      <vt:lpstr>מבנה המשקיעים ב PE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Ben Paz</dc:creator>
  <cp:lastModifiedBy>איתמר גזלה</cp:lastModifiedBy>
  <cp:revision>1055</cp:revision>
  <dcterms:created xsi:type="dcterms:W3CDTF">2016-11-16T12:51:08Z</dcterms:created>
  <dcterms:modified xsi:type="dcterms:W3CDTF">2020-02-09T13:31:26Z</dcterms:modified>
</cp:coreProperties>
</file>